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22"/>
  </p:handoutMasterIdLst>
  <p:sldIdLst>
    <p:sldId id="276" r:id="rId3"/>
    <p:sldId id="277" r:id="rId4"/>
    <p:sldId id="318" r:id="rId6"/>
    <p:sldId id="257" r:id="rId7"/>
    <p:sldId id="319" r:id="rId8"/>
    <p:sldId id="320" r:id="rId9"/>
    <p:sldId id="321" r:id="rId10"/>
    <p:sldId id="322" r:id="rId11"/>
    <p:sldId id="323" r:id="rId12"/>
    <p:sldId id="324" r:id="rId13"/>
    <p:sldId id="375" r:id="rId14"/>
    <p:sldId id="325" r:id="rId15"/>
    <p:sldId id="326" r:id="rId16"/>
    <p:sldId id="327" r:id="rId17"/>
    <p:sldId id="328" r:id="rId18"/>
    <p:sldId id="329" r:id="rId19"/>
    <p:sldId id="376" r:id="rId20"/>
    <p:sldId id="283" r:id="rId21"/>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60"/>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customXml" Target="../customXml/item1.xml"/><Relationship Id="rId26" Type="http://schemas.openxmlformats.org/officeDocument/2006/relationships/customXmlProps" Target="../customXml/itemProps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1675814-F93D-49AF-BE9D-D9E10357E89C}" type="doc">
      <dgm:prSet loTypeId="urn:microsoft.com/office/officeart/2005/8/layout/cycle5" loCatId="cycle" qsTypeId="urn:microsoft.com/office/officeart/2005/8/quickstyle/simple1" qsCatId="simple" csTypeId="urn:microsoft.com/office/officeart/2005/8/colors/accent1_2" csCatId="accent1" phldr="false"/>
      <dgm:spPr/>
      <dgm:t>
        <a:bodyPr/>
        <a:p>
          <a:endParaRPr lang="zh-CN" altLang="en-US"/>
        </a:p>
      </dgm:t>
    </dgm:pt>
    <dgm:pt modelId="{19128D80-C668-4E2D-ADE5-4D8C214258F7}">
      <dgm:prSet phldrT="[文本]" phldr="false" custT="true"/>
      <dgm:spPr/>
      <dgm:t>
        <a:bodyPr vert="horz" wrap="square"/>
        <a:p>
          <a:pPr>
            <a:lnSpc>
              <a:spcPct val="100000"/>
            </a:lnSpc>
            <a:spcBef>
              <a:spcPct val="0"/>
            </a:spcBef>
            <a:spcAft>
              <a:spcPct val="35000"/>
            </a:spcAft>
          </a:pPr>
          <a:r>
            <a:rPr lang="zh-CN" altLang="en-US" sz="1800">
              <a:latin typeface="微软雅黑" panose="020B0503020204020204" charset="-122"/>
              <a:ea typeface="微软雅黑" panose="020B0503020204020204" charset="-122"/>
            </a:rPr>
            <a:t>实时记录用户行为</a:t>
          </a:r>
          <a:endParaRPr lang="zh-CN" altLang="en-US" sz="1800">
            <a:latin typeface="微软雅黑" panose="020B0503020204020204" charset="-122"/>
            <a:ea typeface="微软雅黑" panose="020B0503020204020204" charset="-122"/>
          </a:endParaRPr>
        </a:p>
      </dgm:t>
    </dgm:pt>
    <dgm:pt modelId="{DE0F27FA-73BB-4EA4-9778-8D9EBA925AF5}" cxnId="{89F91FC7-D45E-4218-849A-E817945668FC}" type="parTrans">
      <dgm:prSet/>
      <dgm:spPr/>
      <dgm:t>
        <a:bodyPr/>
        <a:p>
          <a:endParaRPr lang="zh-CN" altLang="en-US"/>
        </a:p>
      </dgm:t>
    </dgm:pt>
    <dgm:pt modelId="{86A670AC-FF76-4079-9596-4A9A0BA8F624}" cxnId="{89F91FC7-D45E-4218-849A-E817945668FC}" type="sibTrans">
      <dgm:prSet/>
      <dgm:spPr/>
      <dgm:t>
        <a:bodyPr/>
        <a:p>
          <a:endParaRPr lang="zh-CN" altLang="en-US"/>
        </a:p>
      </dgm:t>
    </dgm:pt>
    <dgm:pt modelId="{FB525A3D-67C1-409F-B27A-CD75D02395B7}">
      <dgm:prSet phldrT="[文本]" phldr="false" custT="true"/>
      <dgm:spPr/>
      <dgm:t>
        <a:bodyPr vert="horz" wrap="square"/>
        <a:p>
          <a:pPr>
            <a:lnSpc>
              <a:spcPct val="100000"/>
            </a:lnSpc>
            <a:spcBef>
              <a:spcPct val="0"/>
            </a:spcBef>
            <a:spcAft>
              <a:spcPct val="35000"/>
            </a:spcAft>
          </a:pPr>
          <a:r>
            <a:rPr lang="zh-CN" altLang="en-US" sz="1800">
              <a:latin typeface="微软雅黑" panose="020B0503020204020204" charset="-122"/>
              <a:ea typeface="微软雅黑" panose="020B0503020204020204" charset="-122"/>
            </a:rPr>
            <a:t>反馈到算法引擎</a:t>
          </a:r>
          <a:endParaRPr lang="zh-CN" altLang="en-US" sz="1800">
            <a:latin typeface="微软雅黑" panose="020B0503020204020204" charset="-122"/>
            <a:ea typeface="微软雅黑" panose="020B0503020204020204" charset="-122"/>
          </a:endParaRPr>
        </a:p>
      </dgm:t>
    </dgm:pt>
    <dgm:pt modelId="{660A7B3A-2EEC-4431-855B-9AC956FBBA1C}" cxnId="{6398B695-CA44-4F23-B51F-ABBBDE5F2B60}" type="parTrans">
      <dgm:prSet/>
      <dgm:spPr/>
      <dgm:t>
        <a:bodyPr/>
        <a:p>
          <a:endParaRPr lang="zh-CN" altLang="en-US"/>
        </a:p>
      </dgm:t>
    </dgm:pt>
    <dgm:pt modelId="{1AB63EA3-9EE1-467A-9AED-AA4865BC6583}" cxnId="{6398B695-CA44-4F23-B51F-ABBBDE5F2B60}" type="sibTrans">
      <dgm:prSet/>
      <dgm:spPr/>
      <dgm:t>
        <a:bodyPr/>
        <a:p>
          <a:endParaRPr lang="zh-CN" altLang="en-US"/>
        </a:p>
      </dgm:t>
    </dgm:pt>
    <dgm:pt modelId="{EE1B1B8E-DEE5-4FD1-B749-CB4814574F41}">
      <dgm:prSet phldrT="[文本]" phldr="false" custT="true"/>
      <dgm:spPr/>
      <dgm:t>
        <a:bodyPr vert="horz" wrap="square"/>
        <a:p>
          <a:pPr>
            <a:lnSpc>
              <a:spcPct val="100000"/>
            </a:lnSpc>
            <a:spcBef>
              <a:spcPct val="0"/>
            </a:spcBef>
            <a:spcAft>
              <a:spcPct val="35000"/>
            </a:spcAft>
          </a:pPr>
          <a:r>
            <a:rPr lang="zh-CN" altLang="en-US" sz="1800">
              <a:latin typeface="微软雅黑" panose="020B0503020204020204" charset="-122"/>
              <a:ea typeface="微软雅黑" panose="020B0503020204020204" charset="-122"/>
            </a:rPr>
            <a:t>优化用户搜索结果</a:t>
          </a:r>
          <a:endParaRPr lang="zh-CN" altLang="en-US" sz="1800">
            <a:latin typeface="微软雅黑" panose="020B0503020204020204" charset="-122"/>
            <a:ea typeface="微软雅黑" panose="020B0503020204020204" charset="-122"/>
          </a:endParaRPr>
        </a:p>
      </dgm:t>
    </dgm:pt>
    <dgm:pt modelId="{1BAC8C82-524D-4513-A1AC-09A55CE1C974}" cxnId="{69815CBD-E65E-432E-B71E-DCB7FB9AF73B}" type="parTrans">
      <dgm:prSet/>
      <dgm:spPr/>
      <dgm:t>
        <a:bodyPr/>
        <a:p>
          <a:endParaRPr lang="zh-CN" altLang="en-US"/>
        </a:p>
      </dgm:t>
    </dgm:pt>
    <dgm:pt modelId="{10B193D5-E874-4D7F-9CA6-82825E87DC0E}" cxnId="{69815CBD-E65E-432E-B71E-DCB7FB9AF73B}" type="sibTrans">
      <dgm:prSet/>
      <dgm:spPr/>
      <dgm:t>
        <a:bodyPr/>
        <a:p>
          <a:endParaRPr lang="zh-CN" altLang="en-US"/>
        </a:p>
      </dgm:t>
    </dgm:pt>
    <dgm:pt modelId="{8F483899-E69D-49E9-AFAD-248DEA394C36}" type="pres">
      <dgm:prSet presAssocID="{61675814-F93D-49AF-BE9D-D9E10357E89C}" presName="cycle" presStyleCnt="0">
        <dgm:presLayoutVars>
          <dgm:dir/>
          <dgm:resizeHandles val="exact"/>
        </dgm:presLayoutVars>
      </dgm:prSet>
      <dgm:spPr/>
    </dgm:pt>
    <dgm:pt modelId="{0C7D36D6-1AA8-4919-A9DE-300F574FC64F}" type="pres">
      <dgm:prSet presAssocID="{19128D80-C668-4E2D-ADE5-4D8C214258F7}" presName="node" presStyleLbl="node1" presStyleIdx="0" presStyleCnt="3">
        <dgm:presLayoutVars>
          <dgm:bulletEnabled val="true"/>
        </dgm:presLayoutVars>
      </dgm:prSet>
      <dgm:spPr/>
    </dgm:pt>
    <dgm:pt modelId="{58F22B57-56EB-4243-8851-A6A77508F8BD}" type="pres">
      <dgm:prSet presAssocID="{19128D80-C668-4E2D-ADE5-4D8C214258F7}" presName="spNode" presStyleCnt="0"/>
      <dgm:spPr/>
    </dgm:pt>
    <dgm:pt modelId="{B26405B1-C8B6-441C-A596-CEB708F554F8}" type="pres">
      <dgm:prSet presAssocID="{86A670AC-FF76-4079-9596-4A9A0BA8F624}" presName="sibTrans" presStyleLbl="sibTrans1D1" presStyleIdx="0" presStyleCnt="3"/>
      <dgm:spPr/>
    </dgm:pt>
    <dgm:pt modelId="{0901F604-F9EC-4D76-A6ED-BA32352C5A98}" type="pres">
      <dgm:prSet presAssocID="{FB525A3D-67C1-409F-B27A-CD75D02395B7}" presName="node" presStyleLbl="node1" presStyleIdx="1" presStyleCnt="3">
        <dgm:presLayoutVars>
          <dgm:bulletEnabled val="true"/>
        </dgm:presLayoutVars>
      </dgm:prSet>
      <dgm:spPr/>
    </dgm:pt>
    <dgm:pt modelId="{4E4C2EC6-DF0C-4115-81BC-B86C27D576E6}" type="pres">
      <dgm:prSet presAssocID="{FB525A3D-67C1-409F-B27A-CD75D02395B7}" presName="spNode" presStyleCnt="0"/>
      <dgm:spPr/>
    </dgm:pt>
    <dgm:pt modelId="{5B35789F-BCCE-4841-A4C6-2EA3CF032314}" type="pres">
      <dgm:prSet presAssocID="{1AB63EA3-9EE1-467A-9AED-AA4865BC6583}" presName="sibTrans" presStyleLbl="sibTrans1D1" presStyleIdx="1" presStyleCnt="3"/>
      <dgm:spPr/>
    </dgm:pt>
    <dgm:pt modelId="{9FF9719A-5B20-43F5-A219-1ADBC30214AD}" type="pres">
      <dgm:prSet presAssocID="{EE1B1B8E-DEE5-4FD1-B749-CB4814574F41}" presName="node" presStyleLbl="node1" presStyleIdx="2" presStyleCnt="3">
        <dgm:presLayoutVars>
          <dgm:bulletEnabled val="true"/>
        </dgm:presLayoutVars>
      </dgm:prSet>
      <dgm:spPr/>
    </dgm:pt>
    <dgm:pt modelId="{933AA802-040A-4E70-BCF0-622F53BD9066}" type="pres">
      <dgm:prSet presAssocID="{EE1B1B8E-DEE5-4FD1-B749-CB4814574F41}" presName="spNode" presStyleCnt="0"/>
      <dgm:spPr/>
    </dgm:pt>
    <dgm:pt modelId="{E94B8C4B-C366-48BF-8697-8C04F1C25124}" type="pres">
      <dgm:prSet presAssocID="{10B193D5-E874-4D7F-9CA6-82825E87DC0E}" presName="sibTrans" presStyleLbl="sibTrans1D1" presStyleIdx="2" presStyleCnt="3"/>
      <dgm:spPr/>
    </dgm:pt>
  </dgm:ptLst>
  <dgm:cxnLst>
    <dgm:cxn modelId="{89F91FC7-D45E-4218-849A-E817945668FC}" srcId="{61675814-F93D-49AF-BE9D-D9E10357E89C}" destId="{19128D80-C668-4E2D-ADE5-4D8C214258F7}" srcOrd="0" destOrd="0" parTransId="{DE0F27FA-73BB-4EA4-9778-8D9EBA925AF5}" sibTransId="{86A670AC-FF76-4079-9596-4A9A0BA8F624}"/>
    <dgm:cxn modelId="{6398B695-CA44-4F23-B51F-ABBBDE5F2B60}" srcId="{61675814-F93D-49AF-BE9D-D9E10357E89C}" destId="{FB525A3D-67C1-409F-B27A-CD75D02395B7}" srcOrd="1" destOrd="0" parTransId="{660A7B3A-2EEC-4431-855B-9AC956FBBA1C}" sibTransId="{1AB63EA3-9EE1-467A-9AED-AA4865BC6583}"/>
    <dgm:cxn modelId="{69815CBD-E65E-432E-B71E-DCB7FB9AF73B}" srcId="{61675814-F93D-49AF-BE9D-D9E10357E89C}" destId="{EE1B1B8E-DEE5-4FD1-B749-CB4814574F41}" srcOrd="2" destOrd="0" parTransId="{1BAC8C82-524D-4513-A1AC-09A55CE1C974}" sibTransId="{10B193D5-E874-4D7F-9CA6-82825E87DC0E}"/>
    <dgm:cxn modelId="{AC11ADE0-56D0-4B4E-9BA1-38D69C62F0C2}" type="presOf" srcId="{61675814-F93D-49AF-BE9D-D9E10357E89C}" destId="{8F483899-E69D-49E9-AFAD-248DEA394C36}" srcOrd="0" destOrd="0" presId="urn:microsoft.com/office/officeart/2005/8/layout/cycle5"/>
    <dgm:cxn modelId="{24577AD4-0779-4468-91D4-E9AF290FF423}" type="presParOf" srcId="{8F483899-E69D-49E9-AFAD-248DEA394C36}" destId="{0C7D36D6-1AA8-4919-A9DE-300F574FC64F}" srcOrd="0" destOrd="0" presId="urn:microsoft.com/office/officeart/2005/8/layout/cycle5"/>
    <dgm:cxn modelId="{5798BCD4-614F-4DB8-B80D-E3A77C0D65D3}" type="presOf" srcId="{19128D80-C668-4E2D-ADE5-4D8C214258F7}" destId="{0C7D36D6-1AA8-4919-A9DE-300F574FC64F}" srcOrd="0" destOrd="0" presId="urn:microsoft.com/office/officeart/2005/8/layout/cycle5"/>
    <dgm:cxn modelId="{2992C5E1-A9C3-45C1-8F4B-C044322E471C}" type="presParOf" srcId="{8F483899-E69D-49E9-AFAD-248DEA394C36}" destId="{58F22B57-56EB-4243-8851-A6A77508F8BD}" srcOrd="1" destOrd="0" presId="urn:microsoft.com/office/officeart/2005/8/layout/cycle5"/>
    <dgm:cxn modelId="{106C5452-8711-4CAD-9791-99526FD6DF8F}" type="presParOf" srcId="{8F483899-E69D-49E9-AFAD-248DEA394C36}" destId="{B26405B1-C8B6-441C-A596-CEB708F554F8}" srcOrd="2" destOrd="0" presId="urn:microsoft.com/office/officeart/2005/8/layout/cycle5"/>
    <dgm:cxn modelId="{A0442A10-A572-4204-87A7-1FBB56E95CD0}" type="presOf" srcId="{86A670AC-FF76-4079-9596-4A9A0BA8F624}" destId="{B26405B1-C8B6-441C-A596-CEB708F554F8}" srcOrd="0" destOrd="0" presId="urn:microsoft.com/office/officeart/2005/8/layout/cycle5"/>
    <dgm:cxn modelId="{CC65983C-EE24-4928-B782-C62530F15CDE}" type="presParOf" srcId="{8F483899-E69D-49E9-AFAD-248DEA394C36}" destId="{0901F604-F9EC-4D76-A6ED-BA32352C5A98}" srcOrd="3" destOrd="0" presId="urn:microsoft.com/office/officeart/2005/8/layout/cycle5"/>
    <dgm:cxn modelId="{E2D1999B-403A-4AD9-8EF7-9B1F54773E87}" type="presOf" srcId="{FB525A3D-67C1-409F-B27A-CD75D02395B7}" destId="{0901F604-F9EC-4D76-A6ED-BA32352C5A98}" srcOrd="0" destOrd="0" presId="urn:microsoft.com/office/officeart/2005/8/layout/cycle5"/>
    <dgm:cxn modelId="{52CFEB8E-76DC-436A-83ED-85FFB5588488}" type="presParOf" srcId="{8F483899-E69D-49E9-AFAD-248DEA394C36}" destId="{4E4C2EC6-DF0C-4115-81BC-B86C27D576E6}" srcOrd="4" destOrd="0" presId="urn:microsoft.com/office/officeart/2005/8/layout/cycle5"/>
    <dgm:cxn modelId="{DC22B71C-DDCA-4BB7-8C7F-E4F9C8137B7D}" type="presParOf" srcId="{8F483899-E69D-49E9-AFAD-248DEA394C36}" destId="{5B35789F-BCCE-4841-A4C6-2EA3CF032314}" srcOrd="5" destOrd="0" presId="urn:microsoft.com/office/officeart/2005/8/layout/cycle5"/>
    <dgm:cxn modelId="{ACF5C2E4-D715-4AAD-9F8B-42A4C3B98378}" type="presOf" srcId="{1AB63EA3-9EE1-467A-9AED-AA4865BC6583}" destId="{5B35789F-BCCE-4841-A4C6-2EA3CF032314}" srcOrd="0" destOrd="0" presId="urn:microsoft.com/office/officeart/2005/8/layout/cycle5"/>
    <dgm:cxn modelId="{6A45C4E8-2B41-42B7-8FC2-8D99443F35A1}" type="presParOf" srcId="{8F483899-E69D-49E9-AFAD-248DEA394C36}" destId="{9FF9719A-5B20-43F5-A219-1ADBC30214AD}" srcOrd="6" destOrd="0" presId="urn:microsoft.com/office/officeart/2005/8/layout/cycle5"/>
    <dgm:cxn modelId="{B2F3179F-7AF1-40FF-9E78-1087BA7F9F26}" type="presOf" srcId="{EE1B1B8E-DEE5-4FD1-B749-CB4814574F41}" destId="{9FF9719A-5B20-43F5-A219-1ADBC30214AD}" srcOrd="0" destOrd="0" presId="urn:microsoft.com/office/officeart/2005/8/layout/cycle5"/>
    <dgm:cxn modelId="{19FB76CD-693E-4617-B815-8D0EA891E2B4}" type="presParOf" srcId="{8F483899-E69D-49E9-AFAD-248DEA394C36}" destId="{933AA802-040A-4E70-BCF0-622F53BD9066}" srcOrd="7" destOrd="0" presId="urn:microsoft.com/office/officeart/2005/8/layout/cycle5"/>
    <dgm:cxn modelId="{3429A401-F528-4A17-B131-F6DC327EB356}" type="presParOf" srcId="{8F483899-E69D-49E9-AFAD-248DEA394C36}" destId="{E94B8C4B-C366-48BF-8697-8C04F1C25124}" srcOrd="8" destOrd="0" presId="urn:microsoft.com/office/officeart/2005/8/layout/cycle5"/>
    <dgm:cxn modelId="{611B781F-D0A2-4C6A-87B3-BF99648765A4}" type="presOf" srcId="{10B193D5-E874-4D7F-9CA6-82825E87DC0E}" destId="{E94B8C4B-C366-48BF-8697-8C04F1C25124}" srcOrd="0" destOrd="0" presId="urn:microsoft.com/office/officeart/2005/8/layout/cycle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7011035" cy="4462145"/>
        <a:chOff x="0" y="0"/>
        <a:chExt cx="7011035" cy="4462145"/>
      </a:xfrm>
    </dsp:grpSpPr>
    <dsp:sp modelId="{0C7D36D6-1AA8-4919-A9DE-300F574FC64F}">
      <dsp:nvSpPr>
        <dsp:cNvPr id="3" name="圆角矩形 2"/>
        <dsp:cNvSpPr/>
      </dsp:nvSpPr>
      <dsp:spPr bwMode="white">
        <a:xfrm>
          <a:off x="2480599" y="0"/>
          <a:ext cx="2049837" cy="1332394"/>
        </a:xfrm>
        <a:prstGeom prst="roundRect">
          <a:avLst/>
        </a:prstGeom>
      </dsp:spPr>
      <dsp:style>
        <a:lnRef idx="2">
          <a:schemeClr val="lt1"/>
        </a:lnRef>
        <a:fillRef idx="1">
          <a:schemeClr val="accent1"/>
        </a:fillRef>
        <a:effectRef idx="0">
          <a:scrgbClr r="0" g="0" b="0"/>
        </a:effectRef>
        <a:fontRef idx="minor">
          <a:schemeClr val="lt1"/>
        </a:fontRef>
      </dsp:style>
      <dsp:txBody>
        <a:bodyPr vert="horz" wrap="square" lIns="68580" tIns="68580" rIns="68580" bIns="685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a:latin typeface="微软雅黑" panose="020B0503020204020204" charset="-122"/>
              <a:ea typeface="微软雅黑" panose="020B0503020204020204" charset="-122"/>
            </a:rPr>
            <a:t>实时记录用户行为</a:t>
          </a:r>
          <a:endParaRPr lang="zh-CN" altLang="en-US" sz="1800">
            <a:latin typeface="微软雅黑" panose="020B0503020204020204" charset="-122"/>
            <a:ea typeface="微软雅黑" panose="020B0503020204020204" charset="-122"/>
          </a:endParaRPr>
        </a:p>
      </dsp:txBody>
      <dsp:txXfrm>
        <a:off x="2480599" y="0"/>
        <a:ext cx="2049837" cy="1332394"/>
      </dsp:txXfrm>
    </dsp:sp>
    <dsp:sp modelId="{B26405B1-C8B6-441C-A596-CEB708F554F8}">
      <dsp:nvSpPr>
        <dsp:cNvPr id="4" name="弧形 3"/>
        <dsp:cNvSpPr/>
      </dsp:nvSpPr>
      <dsp:spPr bwMode="white">
        <a:xfrm>
          <a:off x="1730534" y="666197"/>
          <a:ext cx="3549967" cy="3549967"/>
        </a:xfrm>
        <a:prstGeom prst="arc">
          <a:avLst>
            <a:gd name="adj1" fmla="val 19058883"/>
            <a:gd name="adj2" fmla="val 21287008"/>
          </a:avLst>
        </a:prstGeom>
        <a:ln>
          <a:tailEnd type="arrow" w="lg" len="med"/>
        </a:ln>
      </dsp:spPr>
      <dsp:style>
        <a:lnRef idx="1">
          <a:schemeClr val="accent1"/>
        </a:lnRef>
        <a:fillRef idx="0">
          <a:schemeClr val="accent1"/>
        </a:fillRef>
        <a:effectRef idx="0">
          <a:scrgbClr r="0" g="0" b="0"/>
        </a:effectRef>
        <a:fontRef idx="minor"/>
      </dsp:style>
      <dsp:txXfrm>
        <a:off x="1730534" y="666197"/>
        <a:ext cx="3549967" cy="3549967"/>
      </dsp:txXfrm>
    </dsp:sp>
    <dsp:sp modelId="{0901F604-F9EC-4D76-A6ED-BA32352C5A98}">
      <dsp:nvSpPr>
        <dsp:cNvPr id="5" name="圆角矩形 4"/>
        <dsp:cNvSpPr/>
      </dsp:nvSpPr>
      <dsp:spPr bwMode="white">
        <a:xfrm>
          <a:off x="4017780" y="2662475"/>
          <a:ext cx="2049837" cy="1332394"/>
        </a:xfrm>
        <a:prstGeom prst="roundRect">
          <a:avLst/>
        </a:prstGeom>
      </dsp:spPr>
      <dsp:style>
        <a:lnRef idx="2">
          <a:schemeClr val="lt1"/>
        </a:lnRef>
        <a:fillRef idx="1">
          <a:schemeClr val="accent1"/>
        </a:fillRef>
        <a:effectRef idx="0">
          <a:scrgbClr r="0" g="0" b="0"/>
        </a:effectRef>
        <a:fontRef idx="minor">
          <a:schemeClr val="lt1"/>
        </a:fontRef>
      </dsp:style>
      <dsp:txBody>
        <a:bodyPr vert="horz" wrap="square" lIns="68580" tIns="68580" rIns="68580" bIns="685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a:latin typeface="微软雅黑" panose="020B0503020204020204" charset="-122"/>
              <a:ea typeface="微软雅黑" panose="020B0503020204020204" charset="-122"/>
            </a:rPr>
            <a:t>反馈到算法引擎</a:t>
          </a:r>
          <a:endParaRPr lang="zh-CN" altLang="en-US" sz="1800">
            <a:latin typeface="微软雅黑" panose="020B0503020204020204" charset="-122"/>
            <a:ea typeface="微软雅黑" panose="020B0503020204020204" charset="-122"/>
          </a:endParaRPr>
        </a:p>
      </dsp:txBody>
      <dsp:txXfrm>
        <a:off x="4017780" y="2662475"/>
        <a:ext cx="2049837" cy="1332394"/>
      </dsp:txXfrm>
    </dsp:sp>
    <dsp:sp modelId="{5B35789F-BCCE-4841-A4C6-2EA3CF032314}">
      <dsp:nvSpPr>
        <dsp:cNvPr id="6" name="弧形 5"/>
        <dsp:cNvSpPr/>
      </dsp:nvSpPr>
      <dsp:spPr bwMode="white">
        <a:xfrm>
          <a:off x="1730534" y="666197"/>
          <a:ext cx="3549967" cy="3549967"/>
        </a:xfrm>
        <a:prstGeom prst="arc">
          <a:avLst>
            <a:gd name="adj1" fmla="val 4359008"/>
            <a:gd name="adj2" fmla="val 6440991"/>
          </a:avLst>
        </a:prstGeom>
        <a:ln>
          <a:tailEnd type="arrow" w="lg" len="med"/>
        </a:ln>
      </dsp:spPr>
      <dsp:style>
        <a:lnRef idx="1">
          <a:schemeClr val="accent1"/>
        </a:lnRef>
        <a:fillRef idx="0">
          <a:schemeClr val="accent1"/>
        </a:fillRef>
        <a:effectRef idx="0">
          <a:scrgbClr r="0" g="0" b="0"/>
        </a:effectRef>
        <a:fontRef idx="minor"/>
      </dsp:style>
      <dsp:txXfrm>
        <a:off x="1730534" y="666197"/>
        <a:ext cx="3549967" cy="3549967"/>
      </dsp:txXfrm>
    </dsp:sp>
    <dsp:sp modelId="{9FF9719A-5B20-43F5-A219-1ADBC30214AD}">
      <dsp:nvSpPr>
        <dsp:cNvPr id="7" name="圆角矩形 6"/>
        <dsp:cNvSpPr/>
      </dsp:nvSpPr>
      <dsp:spPr bwMode="white">
        <a:xfrm>
          <a:off x="943418" y="2662475"/>
          <a:ext cx="2049837" cy="1332394"/>
        </a:xfrm>
        <a:prstGeom prst="roundRect">
          <a:avLst/>
        </a:prstGeom>
      </dsp:spPr>
      <dsp:style>
        <a:lnRef idx="2">
          <a:schemeClr val="lt1"/>
        </a:lnRef>
        <a:fillRef idx="1">
          <a:schemeClr val="accent1"/>
        </a:fillRef>
        <a:effectRef idx="0">
          <a:scrgbClr r="0" g="0" b="0"/>
        </a:effectRef>
        <a:fontRef idx="minor">
          <a:schemeClr val="lt1"/>
        </a:fontRef>
      </dsp:style>
      <dsp:txBody>
        <a:bodyPr vert="horz" wrap="square" lIns="68580" tIns="68580" rIns="68580" bIns="685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a:latin typeface="微软雅黑" panose="020B0503020204020204" charset="-122"/>
              <a:ea typeface="微软雅黑" panose="020B0503020204020204" charset="-122"/>
            </a:rPr>
            <a:t>优化用户搜索结果</a:t>
          </a:r>
          <a:endParaRPr lang="zh-CN" altLang="en-US" sz="1800">
            <a:latin typeface="微软雅黑" panose="020B0503020204020204" charset="-122"/>
            <a:ea typeface="微软雅黑" panose="020B0503020204020204" charset="-122"/>
          </a:endParaRPr>
        </a:p>
      </dsp:txBody>
      <dsp:txXfrm>
        <a:off x="943418" y="2662475"/>
        <a:ext cx="2049837" cy="1332394"/>
      </dsp:txXfrm>
    </dsp:sp>
    <dsp:sp modelId="{E94B8C4B-C366-48BF-8697-8C04F1C25124}">
      <dsp:nvSpPr>
        <dsp:cNvPr id="8" name="弧形 7"/>
        <dsp:cNvSpPr/>
      </dsp:nvSpPr>
      <dsp:spPr bwMode="white">
        <a:xfrm>
          <a:off x="1730534" y="666197"/>
          <a:ext cx="3549967" cy="3549967"/>
        </a:xfrm>
        <a:prstGeom prst="arc">
          <a:avLst>
            <a:gd name="adj1" fmla="val 11112991"/>
            <a:gd name="adj2" fmla="val 13341116"/>
          </a:avLst>
        </a:prstGeom>
        <a:ln>
          <a:tailEnd type="arrow" w="lg" len="med"/>
        </a:ln>
      </dsp:spPr>
      <dsp:style>
        <a:lnRef idx="1">
          <a:schemeClr val="accent1"/>
        </a:lnRef>
        <a:fillRef idx="0">
          <a:schemeClr val="accent1"/>
        </a:fillRef>
        <a:effectRef idx="0">
          <a:scrgbClr r="0" g="0" b="0"/>
        </a:effectRef>
        <a:fontRef idx="minor"/>
      </dsp:style>
      <dsp:txXfrm>
        <a:off x="1730534" y="666197"/>
        <a:ext cx="3549967" cy="3549967"/>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true"/>
        </dgm:pt>
        <dgm:pt modelId="2">
          <dgm:prSet phldr="true"/>
        </dgm:pt>
        <dgm:pt modelId="3">
          <dgm:prSet phldr="true"/>
        </dgm:pt>
        <dgm:pt modelId="4">
          <dgm:prSet phldr="true"/>
        </dgm:pt>
        <dgm:pt modelId="5">
          <dgm:prSet phldr="true"/>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true"/>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true"/>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true"/>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true"/>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true"/>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true"/>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true"/>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true" noRot="true" noChangeAspect="true"/>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true"/>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true"/>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true"/>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B3D72F79-8D12-4E95-BD8F-1E4847E72B6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true"/>
          </p:cNvSpPr>
          <p:nvPr>
            <p:ph type="ctrTitle" hasCustomPrompt="tru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t>单击此处添加标题</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true"/>
          </p:cNvSpPr>
          <p:nvPr>
            <p:ph type="subTitle" idx="1" hasCustomPrompt="true"/>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true"/>
          </p:cNvSpPr>
          <p:nvPr>
            <p:ph type="ftr" sz="quarter" idx="11"/>
          </p:nvPr>
        </p:nvSpPr>
        <p:spPr/>
        <p:txBody>
          <a:bodyPr/>
          <a:lstStyle/>
          <a:p>
            <a:endParaRPr lang="zh-CN" altLang="en-US"/>
          </a:p>
        </p:txBody>
      </p:sp>
      <p:sp>
        <p:nvSpPr>
          <p:cNvPr id="5" name="灯片编号占位符 4"/>
          <p:cNvSpPr>
            <a:spLocks noGrp="true"/>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true"/>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true"/>
          </p:cNvSpPr>
          <p:nvPr>
            <p:ph type="title"/>
          </p:nvPr>
        </p:nvSpPr>
        <p:spPr>
          <a:xfrm>
            <a:off x="647700" y="258445"/>
            <a:ext cx="10515600" cy="1325563"/>
          </a:xfrm>
        </p:spPr>
        <p:txBody>
          <a:bodyPr anchor="ctr" anchorCtr="false">
            <a:normAutofit/>
          </a:bodyPr>
          <a:lstStyle>
            <a:lvl1pPr>
              <a:defRPr sz="2400" b="1">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true"/>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true"/>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文本占位符 2"/>
          <p:cNvSpPr>
            <a:spLocks noGrp="true"/>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true"/>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true"/>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true"/>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true"/>
          </p:cNvSpPr>
          <p:nvPr>
            <p:ph type="ftr" sz="quarter" idx="11"/>
          </p:nvPr>
        </p:nvSpPr>
        <p:spPr/>
        <p:txBody>
          <a:bodyPr/>
          <a:lstStyle/>
          <a:p>
            <a:endParaRPr lang="zh-CN" altLang="en-US"/>
          </a:p>
        </p:txBody>
      </p:sp>
      <p:sp>
        <p:nvSpPr>
          <p:cNvPr id="7" name="灯片编号占位符 6"/>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true"/>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true"/>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true"/>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true"/>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true"/>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true"/>
          </p:cNvSpPr>
          <p:nvPr>
            <p:ph type="ftr" sz="quarter" idx="11"/>
          </p:nvPr>
        </p:nvSpPr>
        <p:spPr/>
        <p:txBody>
          <a:bodyPr/>
          <a:lstStyle/>
          <a:p>
            <a:endParaRPr lang="zh-CN" altLang="en-US"/>
          </a:p>
        </p:txBody>
      </p:sp>
      <p:sp>
        <p:nvSpPr>
          <p:cNvPr id="9" name="灯片编号占位符 8"/>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true"/>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日期占位符 2"/>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true"/>
          </p:cNvSpPr>
          <p:nvPr>
            <p:ph type="ftr" sz="quarter" idx="11"/>
          </p:nvPr>
        </p:nvSpPr>
        <p:spPr/>
        <p:txBody>
          <a:bodyPr/>
          <a:lstStyle/>
          <a:p>
            <a:endParaRPr lang="zh-CN" altLang="en-US"/>
          </a:p>
        </p:txBody>
      </p:sp>
      <p:sp>
        <p:nvSpPr>
          <p:cNvPr id="5" name="灯片编号占位符 4"/>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true"/>
          </p:cNvSpPr>
          <p:nvPr>
            <p:ph type="ftr" sz="quarter" idx="11"/>
          </p:nvPr>
        </p:nvSpPr>
        <p:spPr/>
        <p:txBody>
          <a:bodyPr/>
          <a:lstStyle/>
          <a:p>
            <a:endParaRPr lang="zh-CN" altLang="en-US"/>
          </a:p>
        </p:txBody>
      </p:sp>
      <p:sp>
        <p:nvSpPr>
          <p:cNvPr id="4" name="灯片编号占位符 3"/>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true"/>
          </p:cNvSpPr>
          <p:nvPr>
            <p:ph type="title" hasCustomPrompt="true"/>
          </p:nvPr>
        </p:nvSpPr>
        <p:spPr>
          <a:xfrm>
            <a:off x="646747" y="127000"/>
            <a:ext cx="4165200" cy="1600200"/>
          </a:xfrm>
        </p:spPr>
        <p:txBody>
          <a:bodyPr anchor="ctr" anchorCtr="false">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图片占位符 2"/>
          <p:cNvSpPr>
            <a:spLocks noGrp="true" noChangeAspect="true"/>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true"/>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true"/>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true"/>
          </p:cNvSpPr>
          <p:nvPr>
            <p:ph type="ftr" sz="quarter" idx="11"/>
          </p:nvPr>
        </p:nvSpPr>
        <p:spPr/>
        <p:txBody>
          <a:bodyPr/>
          <a:lstStyle/>
          <a:p>
            <a:endParaRPr lang="zh-CN" altLang="en-US" dirty="0"/>
          </a:p>
        </p:txBody>
      </p:sp>
      <p:sp>
        <p:nvSpPr>
          <p:cNvPr id="7" name="灯片编号占位符 6"/>
          <p:cNvSpPr>
            <a:spLocks noGrp="true"/>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true"/>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true"/>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true"/>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true"/>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true"/>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true"/>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7.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7.xml"/><Relationship Id="rId7" Type="http://schemas.openxmlformats.org/officeDocument/2006/relationships/image" Target="../media/image21.png"/><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7.xml"/><Relationship Id="rId4" Type="http://schemas.openxmlformats.org/officeDocument/2006/relationships/image" Target="../media/image22.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microsoft.com/office/2007/relationships/diagramDrawing" Target="../diagrams/drawing1.xml"/><Relationship Id="rId7" Type="http://schemas.openxmlformats.org/officeDocument/2006/relationships/diagramColors" Target="../diagrams/colors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3" Type="http://schemas.openxmlformats.org/officeDocument/2006/relationships/image" Target="../media/image3.png"/><Relationship Id="rId2" Type="http://schemas.microsoft.com/office/2007/relationships/hdphoto" Target="../media/image2.wdp"/><Relationship Id="rId10" Type="http://schemas.openxmlformats.org/officeDocument/2006/relationships/notesSlide" Target="../notesSlides/notesSlide14.xml"/><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7.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29.png"/><Relationship Id="rId4" Type="http://schemas.openxmlformats.org/officeDocument/2006/relationships/image" Target="../media/image4.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7.xml"/><Relationship Id="rId4" Type="http://schemas.openxmlformats.org/officeDocument/2006/relationships/image" Target="../media/image8.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7.xml"/><Relationship Id="rId4" Type="http://schemas.openxmlformats.org/officeDocument/2006/relationships/image" Target="../media/image17.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 y="0"/>
            <a:ext cx="12192002" cy="6858000"/>
            <a:chOff x="-2" y="0"/>
            <a:chExt cx="12192002" cy="6858000"/>
          </a:xfrm>
        </p:grpSpPr>
        <p:pic>
          <p:nvPicPr>
            <p:cNvPr id="10" name="图片 9"/>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31" name="图片 30"/>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3" name="图片 32"/>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8" name="图片 37"/>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9" name="图片 38"/>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2" name="图片 1"/>
          <p:cNvPicPr>
            <a:picLocks noChangeAspect="true"/>
          </p:cNvPicPr>
          <p:nvPr/>
        </p:nvPicPr>
        <p:blipFill>
          <a:blip r:embed="rId3"/>
          <a:stretch>
            <a:fillRect/>
          </a:stretch>
        </p:blipFill>
        <p:spPr>
          <a:xfrm>
            <a:off x="0" y="4686300"/>
            <a:ext cx="12192000" cy="638095"/>
          </a:xfrm>
          <a:prstGeom prst="rect">
            <a:avLst/>
          </a:prstGeom>
          <a:solidFill>
            <a:schemeClr val="bg1"/>
          </a:solidFill>
        </p:spPr>
      </p:pic>
      <p:sp>
        <p:nvSpPr>
          <p:cNvPr id="14" name="文本框 13"/>
          <p:cNvSpPr txBox="true"/>
          <p:nvPr/>
        </p:nvSpPr>
        <p:spPr>
          <a:xfrm>
            <a:off x="1456626" y="3281619"/>
            <a:ext cx="1527175" cy="583565"/>
          </a:xfrm>
          <a:prstGeom prst="rect">
            <a:avLst/>
          </a:prstGeom>
          <a:noFill/>
        </p:spPr>
        <p:txBody>
          <a:bodyPr wrap="none" rtlCol="0">
            <a:spAutoFit/>
          </a:bodyPr>
          <a:lstStyle/>
          <a:p>
            <a:pPr algn="ctr"/>
            <a:r>
              <a:rPr lang="en-US" altLang="en-US" sz="1600" b="1" dirty="0">
                <a:solidFill>
                  <a:schemeClr val="tx1">
                    <a:lumMod val="65000"/>
                    <a:lumOff val="35000"/>
                  </a:schemeClr>
                </a:solidFill>
                <a:latin typeface="微软雅黑" panose="020B0503020204020204" charset="-122"/>
                <a:ea typeface="微软雅黑" panose="020B0503020204020204" charset="-122"/>
              </a:rPr>
              <a:t>INTELLIGENT</a:t>
            </a:r>
            <a:endParaRPr lang="en-US" altLang="en-US" sz="1600" b="1" dirty="0">
              <a:solidFill>
                <a:schemeClr val="tx1">
                  <a:lumMod val="65000"/>
                  <a:lumOff val="35000"/>
                </a:schemeClr>
              </a:solidFill>
              <a:latin typeface="微软雅黑" panose="020B0503020204020204" charset="-122"/>
              <a:ea typeface="微软雅黑" panose="020B0503020204020204" charset="-122"/>
            </a:endParaRPr>
          </a:p>
          <a:p>
            <a:pPr algn="ctr"/>
            <a:r>
              <a:rPr lang="en-US" altLang="en-US" sz="1600" b="1" dirty="0">
                <a:solidFill>
                  <a:schemeClr val="tx1">
                    <a:lumMod val="65000"/>
                    <a:lumOff val="35000"/>
                  </a:schemeClr>
                </a:solidFill>
                <a:latin typeface="微软雅黑" panose="020B0503020204020204" charset="-122"/>
                <a:ea typeface="微软雅黑" panose="020B0503020204020204" charset="-122"/>
              </a:rPr>
              <a:t>BUSINESS</a:t>
            </a:r>
            <a:endParaRPr lang="en-US" altLang="en-US" sz="1600" b="1" dirty="0">
              <a:solidFill>
                <a:schemeClr val="tx1">
                  <a:lumMod val="65000"/>
                  <a:lumOff val="35000"/>
                </a:schemeClr>
              </a:solidFill>
              <a:latin typeface="微软雅黑" panose="020B0503020204020204" charset="-122"/>
              <a:ea typeface="微软雅黑" panose="020B0503020204020204" charset="-122"/>
            </a:endParaRPr>
          </a:p>
        </p:txBody>
      </p:sp>
      <p:sp>
        <p:nvSpPr>
          <p:cNvPr id="30" name="文本框 29"/>
          <p:cNvSpPr txBox="true"/>
          <p:nvPr/>
        </p:nvSpPr>
        <p:spPr>
          <a:xfrm>
            <a:off x="4704715" y="2212975"/>
            <a:ext cx="6242685" cy="768350"/>
          </a:xfrm>
          <a:prstGeom prst="rect">
            <a:avLst/>
          </a:prstGeom>
          <a:noFill/>
        </p:spPr>
        <p:txBody>
          <a:bodyPr wrap="square" rtlCol="0">
            <a:spAutoFit/>
          </a:bodyPr>
          <a:lstStyle/>
          <a:p>
            <a:pPr algn="ctr" fontAlgn="auto">
              <a:lnSpc>
                <a:spcPct val="100000"/>
              </a:lnSpc>
            </a:pPr>
            <a:r>
              <a:rPr lang="zh-CN" altLang="en-US" sz="4400" spc="300" dirty="0">
                <a:solidFill>
                  <a:srgbClr val="C31F23"/>
                </a:solidFill>
                <a:latin typeface="微软雅黑" panose="020B0503020204020204" charset="-122"/>
                <a:ea typeface="微软雅黑" panose="020B0503020204020204" charset="-122"/>
                <a:cs typeface="经典综艺体简" panose="02010609000101010101" pitchFamily="49" charset="-122"/>
              </a:rPr>
              <a:t>第一部分：智能商业</a:t>
            </a:r>
            <a:endParaRPr lang="zh-CN" altLang="en-US" sz="4400" spc="300" dirty="0">
              <a:solidFill>
                <a:srgbClr val="C31F23"/>
              </a:solidFill>
              <a:latin typeface="微软雅黑" panose="020B0503020204020204" charset="-122"/>
              <a:ea typeface="微软雅黑" panose="020B0503020204020204" charset="-122"/>
              <a:cs typeface="经典综艺体简" panose="02010609000101010101" pitchFamily="49" charset="-122"/>
            </a:endParaRPr>
          </a:p>
        </p:txBody>
      </p:sp>
      <p:pic>
        <p:nvPicPr>
          <p:cNvPr id="6" name="图片 5"/>
          <p:cNvPicPr>
            <a:picLocks noChangeAspect="true"/>
          </p:cNvPicPr>
          <p:nvPr userDrawn="true"/>
        </p:nvPicPr>
        <p:blipFill>
          <a:blip r:embed="rId4" cstate="print">
            <a:extLst>
              <a:ext uri="{28A0092B-C50C-407E-A947-70E740481C1C}">
                <a14:useLocalDpi xmlns:a14="http://schemas.microsoft.com/office/drawing/2010/main" val="false"/>
              </a:ext>
            </a:extLst>
          </a:blip>
          <a:stretch>
            <a:fillRect/>
          </a:stretch>
        </p:blipFill>
        <p:spPr>
          <a:xfrm>
            <a:off x="9042082" y="79375"/>
            <a:ext cx="3352802" cy="838200"/>
          </a:xfrm>
          <a:prstGeom prst="rect">
            <a:avLst/>
          </a:prstGeom>
        </p:spPr>
      </p:pic>
      <p:pic>
        <p:nvPicPr>
          <p:cNvPr id="3" name="44B7C0F4-79DB-4F8B-9303-0E098D69D8BE-1" descr="/tmp/qt_temp.XV2261qt_temp"/>
          <p:cNvPicPr>
            <a:picLocks noChangeAspect="true"/>
          </p:cNvPicPr>
          <p:nvPr/>
        </p:nvPicPr>
        <p:blipFill>
          <a:blip r:embed="rId5"/>
          <a:stretch>
            <a:fillRect/>
          </a:stretch>
        </p:blipFill>
        <p:spPr>
          <a:xfrm>
            <a:off x="9342120" y="4352290"/>
            <a:ext cx="1305560" cy="1305560"/>
          </a:xfrm>
          <a:prstGeom prst="rect">
            <a:avLst/>
          </a:prstGeom>
        </p:spPr>
      </p:pic>
      <p:pic>
        <p:nvPicPr>
          <p:cNvPr id="9" name="图片 8" descr="ascending-graph-1173935_640"/>
          <p:cNvPicPr>
            <a:picLocks noChangeAspect="true"/>
          </p:cNvPicPr>
          <p:nvPr/>
        </p:nvPicPr>
        <p:blipFill>
          <a:blip r:embed="rId6"/>
          <a:srcRect l="9646" t="8419" r="14271" b="11346"/>
          <a:stretch>
            <a:fillRect/>
          </a:stretch>
        </p:blipFill>
        <p:spPr>
          <a:xfrm>
            <a:off x="1553845" y="2212975"/>
            <a:ext cx="1333500" cy="935990"/>
          </a:xfrm>
          <a:prstGeom prst="rect">
            <a:avLst/>
          </a:prstGeom>
        </p:spPr>
      </p:pic>
      <p:pic>
        <p:nvPicPr>
          <p:cNvPr id="8" name="44B7C0F4-79DB-4F8B-9303-0E098D69D8BE-2" descr="qt_temp"/>
          <p:cNvPicPr>
            <a:picLocks noChangeAspect="true"/>
          </p:cNvPicPr>
          <p:nvPr/>
        </p:nvPicPr>
        <p:blipFill>
          <a:blip r:embed="rId7"/>
          <a:stretch>
            <a:fillRect/>
          </a:stretch>
        </p:blipFill>
        <p:spPr>
          <a:xfrm>
            <a:off x="7616190" y="4351655"/>
            <a:ext cx="1306195" cy="130619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智能商业的三个典型特征</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2" name="文本框 1"/>
          <p:cNvSpPr txBox="true"/>
          <p:nvPr/>
        </p:nvSpPr>
        <p:spPr>
          <a:xfrm>
            <a:off x="1322705" y="1078865"/>
            <a:ext cx="9546590" cy="553085"/>
          </a:xfrm>
          <a:prstGeom prst="rect">
            <a:avLst/>
          </a:prstGeom>
          <a:noFill/>
        </p:spPr>
        <p:txBody>
          <a:bodyPr wrap="square" rtlCol="0">
            <a:spAutoFit/>
          </a:bodyPr>
          <a:p>
            <a:pPr fontAlgn="auto">
              <a:lnSpc>
                <a:spcPct val="150000"/>
              </a:lnSpc>
            </a:pPr>
            <a:r>
              <a:rPr lang="zh-CN" sz="2000">
                <a:latin typeface="微软雅黑" panose="020B0503020204020204" charset="-122"/>
                <a:ea typeface="微软雅黑" panose="020B0503020204020204" charset="-122"/>
              </a:rPr>
              <a:t>上述具有代表性的互联网企业统称为</a:t>
            </a:r>
            <a:r>
              <a:rPr lang="zh-CN" sz="2000" b="1">
                <a:solidFill>
                  <a:srgbClr val="00B0F0"/>
                </a:solidFill>
                <a:latin typeface="微软雅黑" panose="020B0503020204020204" charset="-122"/>
                <a:ea typeface="微软雅黑" panose="020B0503020204020204" charset="-122"/>
              </a:rPr>
              <a:t>智能商业</a:t>
            </a:r>
            <a:r>
              <a:rPr lang="zh-CN" sz="2000">
                <a:latin typeface="微软雅黑" panose="020B0503020204020204" charset="-122"/>
                <a:ea typeface="微软雅黑" panose="020B0503020204020204" charset="-122"/>
              </a:rPr>
              <a:t>，其具备的三个典型特征</a:t>
            </a:r>
            <a:endParaRPr lang="zh-CN" altLang="en-US" sz="2000">
              <a:latin typeface="微软雅黑" panose="020B0503020204020204" charset="-122"/>
              <a:ea typeface="微软雅黑" panose="020B0503020204020204" charset="-122"/>
            </a:endParaRPr>
          </a:p>
        </p:txBody>
      </p:sp>
      <p:sp>
        <p:nvSpPr>
          <p:cNvPr id="4" name="文本框 3"/>
          <p:cNvSpPr txBox="true"/>
          <p:nvPr/>
        </p:nvSpPr>
        <p:spPr>
          <a:xfrm>
            <a:off x="1322705" y="1795780"/>
            <a:ext cx="9546590" cy="4707890"/>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sz="2000" b="1">
                <a:latin typeface="微软雅黑" panose="020B0503020204020204" charset="-122"/>
                <a:ea typeface="微软雅黑" panose="020B0503020204020204" charset="-122"/>
              </a:rPr>
              <a:t>低成本，实时服务海量用户</a:t>
            </a:r>
            <a:endParaRPr lang="zh-CN" sz="2000">
              <a:latin typeface="微软雅黑" panose="020B0503020204020204" charset="-122"/>
              <a:ea typeface="微软雅黑" panose="020B0503020204020204" charset="-122"/>
            </a:endParaRPr>
          </a:p>
          <a:p>
            <a:pPr indent="0" fontAlgn="auto">
              <a:lnSpc>
                <a:spcPct val="150000"/>
              </a:lnSpc>
              <a:buFont typeface="Wingdings" panose="05000000000000000000" charset="0"/>
              <a:buNone/>
            </a:pPr>
            <a:r>
              <a:rPr lang="zh-CN" altLang="en-US" sz="2000">
                <a:latin typeface="微软雅黑" panose="020B0503020204020204" charset="-122"/>
                <a:ea typeface="微软雅黑" panose="020B0503020204020204" charset="-122"/>
              </a:rPr>
              <a:t>这些互联网企业的用户都是以亿级别来计算的，充分利用互联网和算法的优势，以极低成本服务海量用户，边际成本极低，请结合《微观经济学》课程内容理解。</a:t>
            </a:r>
            <a:endParaRPr lang="zh-CN" altLang="en-US" sz="2000">
              <a:latin typeface="微软雅黑" panose="020B0503020204020204" charset="-122"/>
              <a:ea typeface="微软雅黑" panose="020B0503020204020204" charset="-122"/>
            </a:endParaRPr>
          </a:p>
          <a:p>
            <a:pPr marL="342900" indent="-342900" fontAlgn="auto">
              <a:lnSpc>
                <a:spcPct val="150000"/>
              </a:lnSpc>
              <a:buFont typeface="Wingdings" panose="05000000000000000000" charset="0"/>
              <a:buChar char=""/>
            </a:pPr>
            <a:r>
              <a:rPr lang="zh-CN" altLang="en-US" sz="2000" b="1">
                <a:latin typeface="微软雅黑" panose="020B0503020204020204" charset="-122"/>
                <a:ea typeface="微软雅黑" panose="020B0503020204020204" charset="-122"/>
              </a:rPr>
              <a:t>满足每一个用户的个性化需求</a:t>
            </a:r>
            <a:endParaRPr lang="zh-CN" altLang="en-US" sz="2000">
              <a:latin typeface="微软雅黑" panose="020B0503020204020204" charset="-122"/>
              <a:ea typeface="微软雅黑" panose="020B0503020204020204" charset="-122"/>
            </a:endParaRPr>
          </a:p>
          <a:p>
            <a:pPr indent="0" fontAlgn="auto">
              <a:lnSpc>
                <a:spcPct val="150000"/>
              </a:lnSpc>
              <a:buFont typeface="Wingdings" panose="05000000000000000000" charset="0"/>
              <a:buNone/>
            </a:pPr>
            <a:r>
              <a:rPr lang="zh-CN" altLang="en-US" sz="2000">
                <a:latin typeface="微软雅黑" panose="020B0503020204020204" charset="-122"/>
                <a:ea typeface="微软雅黑" panose="020B0503020204020204" charset="-122"/>
              </a:rPr>
              <a:t>不同的人输入相同的关键词，搜索引擎返回的结果不同，搜索引擎利用每个人的历史搜索记录以及性格特征等背景资料，实现个性化结果呈现。例如，淘宝的“</a:t>
            </a:r>
            <a:r>
              <a:rPr lang="zh-CN" altLang="en-US" sz="2000" b="1">
                <a:solidFill>
                  <a:srgbClr val="00B0F0"/>
                </a:solidFill>
                <a:latin typeface="微软雅黑" panose="020B0503020204020204" charset="-122"/>
                <a:ea typeface="微软雅黑" panose="020B0503020204020204" charset="-122"/>
                <a:sym typeface="+mn-ea"/>
              </a:rPr>
              <a:t>千人千面</a:t>
            </a:r>
            <a:r>
              <a:rPr lang="zh-CN" altLang="en-US" sz="2000">
                <a:latin typeface="微软雅黑" panose="020B0503020204020204" charset="-122"/>
                <a:ea typeface="微软雅黑" panose="020B0503020204020204" charset="-122"/>
              </a:rPr>
              <a:t>”根据用户的需求，实时对商品呈现结果进行优化。</a:t>
            </a:r>
            <a:endParaRPr lang="zh-CN" altLang="en-US" sz="2000">
              <a:latin typeface="微软雅黑" panose="020B0503020204020204" charset="-122"/>
              <a:ea typeface="微软雅黑" panose="020B0503020204020204" charset="-122"/>
            </a:endParaRPr>
          </a:p>
          <a:p>
            <a:pPr marL="342900" indent="-342900" fontAlgn="auto">
              <a:lnSpc>
                <a:spcPct val="150000"/>
              </a:lnSpc>
              <a:buFont typeface="Wingdings" panose="05000000000000000000" charset="0"/>
              <a:buChar char=""/>
            </a:pPr>
            <a:r>
              <a:rPr lang="zh-CN" altLang="en-US" sz="2000" b="1">
                <a:latin typeface="微软雅黑" panose="020B0503020204020204" charset="-122"/>
                <a:ea typeface="微软雅黑" panose="020B0503020204020204" charset="-122"/>
              </a:rPr>
              <a:t>服务自我更新与提升的速度</a:t>
            </a:r>
            <a:endParaRPr lang="zh-CN" altLang="en-US" sz="2000">
              <a:latin typeface="微软雅黑" panose="020B0503020204020204" charset="-122"/>
              <a:ea typeface="微软雅黑" panose="020B0503020204020204" charset="-122"/>
            </a:endParaRPr>
          </a:p>
          <a:p>
            <a:pPr indent="0" fontAlgn="auto">
              <a:lnSpc>
                <a:spcPct val="150000"/>
              </a:lnSpc>
              <a:buFont typeface="Wingdings" panose="05000000000000000000" charset="0"/>
              <a:buNone/>
            </a:pPr>
            <a:r>
              <a:rPr lang="zh-CN" altLang="en-US" sz="2000">
                <a:latin typeface="微软雅黑" panose="020B0503020204020204" charset="-122"/>
                <a:ea typeface="微软雅黑" panose="020B0503020204020204" charset="-122"/>
              </a:rPr>
              <a:t>这些企业已经在很大程度上直接依赖及其在提供服务，服务的效率和满意度都在快速提升。</a:t>
            </a:r>
            <a:endParaRPr lang="zh-CN" altLang="en-US"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智能商业的特征对本专业的学习的启示</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2" name="文本框 1"/>
          <p:cNvSpPr txBox="true"/>
          <p:nvPr/>
        </p:nvSpPr>
        <p:spPr>
          <a:xfrm>
            <a:off x="1322705" y="1172210"/>
            <a:ext cx="9546590" cy="2476500"/>
          </a:xfrm>
          <a:prstGeom prst="rect">
            <a:avLst/>
          </a:prstGeom>
          <a:noFill/>
        </p:spPr>
        <p:txBody>
          <a:bodyPr wrap="square" rtlCol="0">
            <a:spAutoFit/>
          </a:bodyPr>
          <a:p>
            <a:pPr fontAlgn="auto">
              <a:lnSpc>
                <a:spcPct val="150000"/>
              </a:lnSpc>
              <a:spcAft>
                <a:spcPts val="600"/>
              </a:spcAft>
            </a:pPr>
            <a:r>
              <a:rPr lang="zh-CN" sz="2000">
                <a:latin typeface="微软雅黑" panose="020B0503020204020204" charset="-122"/>
                <a:ea typeface="微软雅黑" panose="020B0503020204020204" charset="-122"/>
              </a:rPr>
              <a:t>上述商业创新首先源于</a:t>
            </a:r>
            <a:r>
              <a:rPr lang="zh-CN" sz="2000" b="1">
                <a:solidFill>
                  <a:srgbClr val="00B0F0"/>
                </a:solidFill>
                <a:latin typeface="微软雅黑" panose="020B0503020204020204" charset="-122"/>
                <a:ea typeface="微软雅黑" panose="020B0503020204020204" charset="-122"/>
              </a:rPr>
              <a:t>技术的重大创新</a:t>
            </a:r>
            <a:r>
              <a:rPr lang="zh-CN" sz="2000">
                <a:latin typeface="微软雅黑" panose="020B0503020204020204" charset="-122"/>
                <a:ea typeface="微软雅黑" panose="020B0503020204020204" charset="-122"/>
              </a:rPr>
              <a:t>，先行公司都是技术驱动的公司，它们利用最前沿的互联网和算法技术</a:t>
            </a:r>
            <a:r>
              <a:rPr lang="zh-CN" sz="2000" b="1">
                <a:solidFill>
                  <a:srgbClr val="00B0F0"/>
                </a:solidFill>
                <a:latin typeface="微软雅黑" panose="020B0503020204020204" charset="-122"/>
                <a:ea typeface="微软雅黑" panose="020B0503020204020204" charset="-122"/>
              </a:rPr>
              <a:t>重构了整个商业的逻辑与运营规律</a:t>
            </a:r>
            <a:r>
              <a:rPr lang="zh-CN" sz="2000">
                <a:latin typeface="微软雅黑" panose="020B0503020204020204" charset="-122"/>
                <a:ea typeface="微软雅黑" panose="020B0503020204020204" charset="-122"/>
              </a:rPr>
              <a:t>，全面突破了工业时代的商业模式和效率。</a:t>
            </a:r>
            <a:endParaRPr lang="zh-CN" sz="2000">
              <a:latin typeface="微软雅黑" panose="020B0503020204020204" charset="-122"/>
              <a:ea typeface="微软雅黑" panose="020B0503020204020204" charset="-122"/>
            </a:endParaRPr>
          </a:p>
          <a:p>
            <a:pPr fontAlgn="auto">
              <a:lnSpc>
                <a:spcPct val="150000"/>
              </a:lnSpc>
              <a:spcAft>
                <a:spcPts val="600"/>
              </a:spcAft>
            </a:pPr>
            <a:r>
              <a:rPr lang="zh-CN" altLang="en-US" sz="2000">
                <a:latin typeface="微软雅黑" panose="020B0503020204020204" charset="-122"/>
                <a:ea typeface="微软雅黑" panose="020B0503020204020204" charset="-122"/>
              </a:rPr>
              <a:t>阿里巴巴商学院的本科专业课程均包含经济管理类课程和计算机技术类课程，复合型的课程设置和人才培养方案符合数字经济和智能商业的发展趋势。</a:t>
            </a:r>
            <a:endParaRPr lang="zh-CN" altLang="en-US" sz="2000">
              <a:latin typeface="微软雅黑" panose="020B0503020204020204" charset="-122"/>
              <a:ea typeface="微软雅黑" panose="020B0503020204020204" charset="-122"/>
            </a:endParaRPr>
          </a:p>
        </p:txBody>
      </p:sp>
      <p:pic>
        <p:nvPicPr>
          <p:cNvPr id="3" name="图片 2"/>
          <p:cNvPicPr>
            <a:picLocks noChangeAspect="true"/>
          </p:cNvPicPr>
          <p:nvPr/>
        </p:nvPicPr>
        <p:blipFill>
          <a:blip r:embed="rId4"/>
          <a:stretch>
            <a:fillRect/>
          </a:stretch>
        </p:blipFill>
        <p:spPr>
          <a:xfrm>
            <a:off x="1464310" y="3835400"/>
            <a:ext cx="2553970" cy="2553970"/>
          </a:xfrm>
          <a:prstGeom prst="rect">
            <a:avLst/>
          </a:prstGeom>
        </p:spPr>
      </p:pic>
      <p:pic>
        <p:nvPicPr>
          <p:cNvPr id="5" name="图片 4"/>
          <p:cNvPicPr>
            <a:picLocks noChangeAspect="true"/>
          </p:cNvPicPr>
          <p:nvPr/>
        </p:nvPicPr>
        <p:blipFill>
          <a:blip r:embed="rId5"/>
          <a:stretch>
            <a:fillRect/>
          </a:stretch>
        </p:blipFill>
        <p:spPr>
          <a:xfrm>
            <a:off x="4453890" y="3835400"/>
            <a:ext cx="2030095" cy="2707005"/>
          </a:xfrm>
          <a:prstGeom prst="rect">
            <a:avLst/>
          </a:prstGeom>
        </p:spPr>
      </p:pic>
      <p:pic>
        <p:nvPicPr>
          <p:cNvPr id="6" name="图片 5"/>
          <p:cNvPicPr>
            <a:picLocks noChangeAspect="true"/>
          </p:cNvPicPr>
          <p:nvPr/>
        </p:nvPicPr>
        <p:blipFill>
          <a:blip r:embed="rId6"/>
          <a:srcRect l="11352" t="2267" r="11086" b="762"/>
          <a:stretch>
            <a:fillRect/>
          </a:stretch>
        </p:blipFill>
        <p:spPr>
          <a:xfrm>
            <a:off x="7156450" y="3835400"/>
            <a:ext cx="2140585" cy="2676525"/>
          </a:xfrm>
          <a:prstGeom prst="rect">
            <a:avLst/>
          </a:prstGeom>
        </p:spPr>
      </p:pic>
      <p:pic>
        <p:nvPicPr>
          <p:cNvPr id="7" name="图片 6"/>
          <p:cNvPicPr>
            <a:picLocks noChangeAspect="true"/>
          </p:cNvPicPr>
          <p:nvPr/>
        </p:nvPicPr>
        <p:blipFill>
          <a:blip r:embed="rId7"/>
          <a:srcRect r="22997"/>
          <a:stretch>
            <a:fillRect/>
          </a:stretch>
        </p:blipFill>
        <p:spPr>
          <a:xfrm>
            <a:off x="9514205" y="3808730"/>
            <a:ext cx="2081530" cy="27031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840980"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二、双螺旋的构成：网络协同</a:t>
            </a:r>
            <a:r>
              <a:rPr lang="en-US" altLang="zh-CN" sz="3200" dirty="0">
                <a:solidFill>
                  <a:schemeClr val="bg1"/>
                </a:solidFill>
                <a:latin typeface="微软雅黑" panose="020B0503020204020204" charset="-122"/>
                <a:ea typeface="微软雅黑" panose="020B0503020204020204" charset="-122"/>
                <a:sym typeface="+mn-ea"/>
              </a:rPr>
              <a:t> + </a:t>
            </a:r>
            <a:r>
              <a:rPr lang="zh-CN" altLang="en-US" sz="3200" dirty="0">
                <a:solidFill>
                  <a:schemeClr val="bg1"/>
                </a:solidFill>
                <a:latin typeface="微软雅黑" panose="020B0503020204020204" charset="-122"/>
                <a:ea typeface="微软雅黑" panose="020B0503020204020204" charset="-122"/>
                <a:sym typeface="+mn-ea"/>
              </a:rPr>
              <a:t>数据智能</a:t>
            </a:r>
            <a:endParaRPr lang="zh-CN" altLang="en-US" sz="3200" dirty="0">
              <a:solidFill>
                <a:schemeClr val="bg1"/>
              </a:solidFill>
              <a:latin typeface="微软雅黑" panose="020B0503020204020204" charset="-122"/>
              <a:ea typeface="微软雅黑" panose="020B0503020204020204" charset="-122"/>
              <a:sym typeface="+mn-ea"/>
            </a:endParaRPr>
          </a:p>
        </p:txBody>
      </p:sp>
      <p:pic>
        <p:nvPicPr>
          <p:cNvPr id="2" name="图片 1"/>
          <p:cNvPicPr>
            <a:picLocks noChangeAspect="true"/>
          </p:cNvPicPr>
          <p:nvPr/>
        </p:nvPicPr>
        <p:blipFill>
          <a:blip r:embed="rId4"/>
          <a:stretch>
            <a:fillRect/>
          </a:stretch>
        </p:blipFill>
        <p:spPr>
          <a:xfrm>
            <a:off x="3023870" y="2653665"/>
            <a:ext cx="6143625" cy="3800475"/>
          </a:xfrm>
          <a:prstGeom prst="rect">
            <a:avLst/>
          </a:prstGeom>
        </p:spPr>
      </p:pic>
      <p:sp>
        <p:nvSpPr>
          <p:cNvPr id="3" name="文本框 2"/>
          <p:cNvSpPr txBox="true"/>
          <p:nvPr/>
        </p:nvSpPr>
        <p:spPr>
          <a:xfrm>
            <a:off x="1322705" y="933450"/>
            <a:ext cx="9546590" cy="1476375"/>
          </a:xfrm>
          <a:prstGeom prst="rect">
            <a:avLst/>
          </a:prstGeom>
          <a:noFill/>
        </p:spPr>
        <p:txBody>
          <a:bodyPr wrap="square" rtlCol="0">
            <a:spAutoFit/>
          </a:bodyPr>
          <a:p>
            <a:pPr fontAlgn="auto">
              <a:lnSpc>
                <a:spcPct val="150000"/>
              </a:lnSpc>
              <a:spcAft>
                <a:spcPts val="600"/>
              </a:spcAft>
            </a:pPr>
            <a:r>
              <a:rPr lang="zh-CN" sz="2000" b="1">
                <a:solidFill>
                  <a:srgbClr val="00B0F0"/>
                </a:solidFill>
                <a:latin typeface="微软雅黑" panose="020B0503020204020204" charset="-122"/>
                <a:ea typeface="微软雅黑" panose="020B0503020204020204" charset="-122"/>
              </a:rPr>
              <a:t>网络协同</a:t>
            </a:r>
            <a:r>
              <a:rPr lang="zh-CN" sz="2000">
                <a:latin typeface="微软雅黑" panose="020B0503020204020204" charset="-122"/>
                <a:ea typeface="微软雅黑" panose="020B0503020204020204" charset="-122"/>
              </a:rPr>
              <a:t>和</a:t>
            </a:r>
            <a:r>
              <a:rPr lang="zh-CN" sz="2000" b="1">
                <a:solidFill>
                  <a:srgbClr val="00B0F0"/>
                </a:solidFill>
                <a:latin typeface="微软雅黑" panose="020B0503020204020204" charset="-122"/>
                <a:ea typeface="微软雅黑" panose="020B0503020204020204" charset="-122"/>
              </a:rPr>
              <a:t>数据智能</a:t>
            </a:r>
            <a:r>
              <a:rPr lang="zh-CN" sz="2000">
                <a:latin typeface="微软雅黑" panose="020B0503020204020204" charset="-122"/>
                <a:ea typeface="微软雅黑" panose="020B0503020204020204" charset="-122"/>
              </a:rPr>
              <a:t>是智能商业最重要的两个组成部分，二者机制不同却</a:t>
            </a:r>
            <a:r>
              <a:rPr lang="zh-CN" sz="2000" b="1">
                <a:solidFill>
                  <a:srgbClr val="00B0F0"/>
                </a:solidFill>
                <a:latin typeface="微软雅黑" panose="020B0503020204020204" charset="-122"/>
                <a:ea typeface="微软雅黑" panose="020B0503020204020204" charset="-122"/>
              </a:rPr>
              <a:t>相辅相成</a:t>
            </a:r>
            <a:r>
              <a:rPr lang="zh-CN" sz="2000">
                <a:latin typeface="微软雅黑" panose="020B0503020204020204" charset="-122"/>
                <a:ea typeface="微软雅黑" panose="020B0503020204020204" charset="-122"/>
              </a:rPr>
              <a:t>，网络协同推动数据智能发展的同时，数据智能也称为网络协同扩张不可或缺的助力，共同构成了智能商业的</a:t>
            </a:r>
            <a:r>
              <a:rPr lang="zh-CN" sz="2000" b="1">
                <a:solidFill>
                  <a:srgbClr val="00B0F0"/>
                </a:solidFill>
                <a:effectLst/>
                <a:latin typeface="微软雅黑" panose="020B0503020204020204" charset="-122"/>
                <a:ea typeface="微软雅黑" panose="020B0503020204020204" charset="-122"/>
              </a:rPr>
              <a:t>双螺旋</a:t>
            </a:r>
            <a:r>
              <a:rPr lang="zh-CN" sz="2000">
                <a:latin typeface="微软雅黑" panose="020B0503020204020204" charset="-122"/>
                <a:ea typeface="微软雅黑" panose="020B0503020204020204" charset="-122"/>
              </a:rPr>
              <a:t>。</a:t>
            </a:r>
            <a:endParaRPr lang="zh-CN" altLang="en-US"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网络协同</a:t>
            </a:r>
            <a:endParaRPr lang="zh-CN" altLang="en-US" sz="3200" dirty="0">
              <a:solidFill>
                <a:schemeClr val="bg1"/>
              </a:solidFill>
              <a:latin typeface="微软雅黑" panose="020B0503020204020204" charset="-122"/>
              <a:ea typeface="微软雅黑" panose="020B0503020204020204" charset="-122"/>
              <a:sym typeface="+mn-ea"/>
            </a:endParaRPr>
          </a:p>
        </p:txBody>
      </p:sp>
      <p:pic>
        <p:nvPicPr>
          <p:cNvPr id="2" name="图片 1"/>
          <p:cNvPicPr>
            <a:picLocks noChangeAspect="true"/>
          </p:cNvPicPr>
          <p:nvPr/>
        </p:nvPicPr>
        <p:blipFill>
          <a:blip r:embed="rId4"/>
          <a:stretch>
            <a:fillRect/>
          </a:stretch>
        </p:blipFill>
        <p:spPr>
          <a:xfrm>
            <a:off x="2632710" y="2920365"/>
            <a:ext cx="6924675" cy="3838575"/>
          </a:xfrm>
          <a:prstGeom prst="rect">
            <a:avLst/>
          </a:prstGeom>
        </p:spPr>
      </p:pic>
      <p:sp>
        <p:nvSpPr>
          <p:cNvPr id="3" name="文本框 2"/>
          <p:cNvSpPr txBox="true"/>
          <p:nvPr/>
        </p:nvSpPr>
        <p:spPr>
          <a:xfrm>
            <a:off x="1322705" y="905510"/>
            <a:ext cx="9546590" cy="2014855"/>
          </a:xfrm>
          <a:prstGeom prst="rect">
            <a:avLst/>
          </a:prstGeom>
          <a:noFill/>
        </p:spPr>
        <p:txBody>
          <a:bodyPr wrap="square" rtlCol="0">
            <a:spAutoFit/>
          </a:bodyPr>
          <a:p>
            <a:pPr fontAlgn="auto">
              <a:lnSpc>
                <a:spcPct val="150000"/>
              </a:lnSpc>
              <a:spcAft>
                <a:spcPts val="600"/>
              </a:spcAft>
            </a:pPr>
            <a:r>
              <a:rPr lang="zh-CN" sz="2000">
                <a:latin typeface="微软雅黑" panose="020B0503020204020204" charset="-122"/>
                <a:ea typeface="微软雅黑" panose="020B0503020204020204" charset="-122"/>
              </a:rPr>
              <a:t>所谓网络协同，是指通过大规模、多角色的实时互动来解决特定问题。</a:t>
            </a:r>
            <a:endParaRPr lang="zh-CN" sz="2000">
              <a:latin typeface="微软雅黑" panose="020B0503020204020204" charset="-122"/>
              <a:ea typeface="微软雅黑" panose="020B0503020204020204" charset="-122"/>
            </a:endParaRPr>
          </a:p>
          <a:p>
            <a:pPr fontAlgn="auto">
              <a:lnSpc>
                <a:spcPct val="150000"/>
              </a:lnSpc>
              <a:spcAft>
                <a:spcPts val="600"/>
              </a:spcAft>
            </a:pPr>
            <a:r>
              <a:rPr lang="zh-CN" altLang="en-US" sz="2000">
                <a:latin typeface="微软雅黑" panose="020B0503020204020204" charset="-122"/>
                <a:ea typeface="微软雅黑" panose="020B0503020204020204" charset="-122"/>
              </a:rPr>
              <a:t>淘宝就是一个非常复杂的协同网络，带来了巨大的社会化价值创造。任何一个卖家，无论大小，通过</a:t>
            </a:r>
            <a:r>
              <a:rPr lang="en-US" altLang="zh-CN" sz="2000">
                <a:latin typeface="微软雅黑" panose="020B0503020204020204" charset="-122"/>
                <a:ea typeface="微软雅黑" panose="020B0503020204020204" charset="-122"/>
              </a:rPr>
              <a:t>API</a:t>
            </a:r>
            <a:r>
              <a:rPr lang="zh-CN" altLang="en-US" sz="2000">
                <a:latin typeface="微软雅黑" panose="020B0503020204020204" charset="-122"/>
                <a:ea typeface="微软雅黑" panose="020B0503020204020204" charset="-122"/>
              </a:rPr>
              <a:t>（应用程序编程接口）便可在线同时和几百个服务商合作，实现高效、高质量的销售和客户服务。</a:t>
            </a:r>
            <a:endParaRPr lang="zh-CN" altLang="en-US"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数据智能</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3" name="文本框 2"/>
          <p:cNvSpPr txBox="true"/>
          <p:nvPr/>
        </p:nvSpPr>
        <p:spPr>
          <a:xfrm>
            <a:off x="1322705" y="1005205"/>
            <a:ext cx="9546590" cy="4092575"/>
          </a:xfrm>
          <a:prstGeom prst="rect">
            <a:avLst/>
          </a:prstGeom>
          <a:noFill/>
        </p:spPr>
        <p:txBody>
          <a:bodyPr wrap="square" rtlCol="0">
            <a:spAutoFit/>
          </a:bodyPr>
          <a:p>
            <a:pPr algn="just" fontAlgn="auto">
              <a:lnSpc>
                <a:spcPct val="150000"/>
              </a:lnSpc>
              <a:spcAft>
                <a:spcPts val="600"/>
              </a:spcAft>
            </a:pPr>
            <a:r>
              <a:rPr lang="zh-CN" altLang="en-US" sz="2000">
                <a:latin typeface="微软雅黑" panose="020B0503020204020204" charset="-122"/>
                <a:ea typeface="微软雅黑" panose="020B0503020204020204" charset="-122"/>
              </a:rPr>
              <a:t>数据智能的本质就是</a:t>
            </a:r>
            <a:r>
              <a:rPr lang="zh-CN" altLang="en-US" sz="2000" b="1">
                <a:solidFill>
                  <a:srgbClr val="00B0F0"/>
                </a:solidFill>
                <a:latin typeface="微软雅黑" panose="020B0503020204020204" charset="-122"/>
                <a:ea typeface="微软雅黑" panose="020B0503020204020204" charset="-122"/>
              </a:rPr>
              <a:t>机器取代人直接做决策</a:t>
            </a:r>
            <a:r>
              <a:rPr lang="zh-CN" altLang="en-US" sz="2000">
                <a:latin typeface="微软雅黑" panose="020B0503020204020204" charset="-122"/>
                <a:ea typeface="微软雅黑" panose="020B0503020204020204" charset="-122"/>
              </a:rPr>
              <a:t>。传统商业智能是通过数据分析为高管做决策提供支持。例如，每天上亿人次到淘宝购物，每个人看到的商品都不一样，这么复杂的决策只能由机器来完成。</a:t>
            </a:r>
            <a:endParaRPr lang="zh-CN" altLang="en-US" sz="2000">
              <a:latin typeface="微软雅黑" panose="020B0503020204020204" charset="-122"/>
              <a:ea typeface="微软雅黑" panose="020B0503020204020204" charset="-122"/>
            </a:endParaRPr>
          </a:p>
          <a:p>
            <a:pPr algn="just" fontAlgn="auto">
              <a:lnSpc>
                <a:spcPct val="150000"/>
              </a:lnSpc>
              <a:spcAft>
                <a:spcPts val="600"/>
              </a:spcAft>
            </a:pPr>
            <a:r>
              <a:rPr lang="zh-CN" altLang="en-US" sz="2000">
                <a:latin typeface="微软雅黑" panose="020B0503020204020204" charset="-122"/>
                <a:ea typeface="微软雅黑" panose="020B0503020204020204" charset="-122"/>
              </a:rPr>
              <a:t>数据智能的</a:t>
            </a:r>
            <a:r>
              <a:rPr lang="zh-CN" altLang="en-US" sz="2000" b="1">
                <a:solidFill>
                  <a:srgbClr val="00B0F0"/>
                </a:solidFill>
                <a:latin typeface="微软雅黑" panose="020B0503020204020204" charset="-122"/>
                <a:ea typeface="微软雅黑" panose="020B0503020204020204" charset="-122"/>
              </a:rPr>
              <a:t>三个重要前提</a:t>
            </a:r>
            <a:r>
              <a:rPr lang="zh-CN" altLang="en-US" sz="2000">
                <a:latin typeface="微软雅黑" panose="020B0503020204020204" charset="-122"/>
                <a:ea typeface="微软雅黑" panose="020B0503020204020204" charset="-122"/>
              </a:rPr>
              <a:t>分别是：</a:t>
            </a:r>
            <a:endParaRPr lang="zh-CN" altLang="en-US" sz="2000">
              <a:latin typeface="微软雅黑" panose="020B0503020204020204" charset="-122"/>
              <a:ea typeface="微软雅黑" panose="020B0503020204020204" charset="-122"/>
            </a:endParaRPr>
          </a:p>
          <a:p>
            <a:pPr marL="342900" indent="-342900" algn="just" fontAlgn="auto">
              <a:lnSpc>
                <a:spcPct val="150000"/>
              </a:lnSpc>
              <a:spcAft>
                <a:spcPts val="600"/>
              </a:spcAft>
              <a:buFont typeface="Wingdings" panose="05000000000000000000" charset="0"/>
              <a:buChar char=""/>
            </a:pPr>
            <a:r>
              <a:rPr lang="zh-CN" altLang="en-US" sz="2000">
                <a:latin typeface="微软雅黑" panose="020B0503020204020204" charset="-122"/>
                <a:ea typeface="微软雅黑" panose="020B0503020204020204" charset="-122"/>
              </a:rPr>
              <a:t>云计算：大算力与存储</a:t>
            </a:r>
            <a:endParaRPr lang="zh-CN" altLang="en-US" sz="2000">
              <a:latin typeface="微软雅黑" panose="020B0503020204020204" charset="-122"/>
              <a:ea typeface="微软雅黑" panose="020B0503020204020204" charset="-122"/>
            </a:endParaRPr>
          </a:p>
          <a:p>
            <a:pPr marL="342900" indent="-342900" algn="just" fontAlgn="auto">
              <a:lnSpc>
                <a:spcPct val="150000"/>
              </a:lnSpc>
              <a:spcAft>
                <a:spcPts val="600"/>
              </a:spcAft>
              <a:buFont typeface="Wingdings" panose="05000000000000000000" charset="0"/>
              <a:buChar char=""/>
            </a:pPr>
            <a:r>
              <a:rPr lang="zh-CN" altLang="en-US" sz="2000">
                <a:latin typeface="微软雅黑" panose="020B0503020204020204" charset="-122"/>
                <a:ea typeface="微软雅黑" panose="020B0503020204020204" charset="-122"/>
              </a:rPr>
              <a:t>大数据：海量数据</a:t>
            </a:r>
            <a:endParaRPr lang="zh-CN" altLang="en-US" sz="2000">
              <a:latin typeface="微软雅黑" panose="020B0503020204020204" charset="-122"/>
              <a:ea typeface="微软雅黑" panose="020B0503020204020204" charset="-122"/>
            </a:endParaRPr>
          </a:p>
          <a:p>
            <a:pPr marL="342900" indent="-342900" algn="just" fontAlgn="auto">
              <a:lnSpc>
                <a:spcPct val="150000"/>
              </a:lnSpc>
              <a:spcAft>
                <a:spcPts val="600"/>
              </a:spcAft>
              <a:buFont typeface="Wingdings" panose="05000000000000000000" charset="0"/>
              <a:buChar char=""/>
            </a:pPr>
            <a:r>
              <a:rPr lang="zh-CN" altLang="en-US" sz="2000">
                <a:latin typeface="微软雅黑" panose="020B0503020204020204" charset="-122"/>
                <a:ea typeface="微软雅黑" panose="020B0503020204020204" charset="-122"/>
              </a:rPr>
              <a:t>算法：将人对特定事情的理解转换成机器可以理解和执行的模型与代码，核心是靠海量数据的不断学习来优化决策。</a:t>
            </a:r>
            <a:endParaRPr lang="zh-CN" altLang="en-US" sz="2000">
              <a:latin typeface="微软雅黑" panose="020B0503020204020204" charset="-122"/>
              <a:ea typeface="微软雅黑" panose="020B0503020204020204" charset="-122"/>
            </a:endParaRPr>
          </a:p>
        </p:txBody>
      </p:sp>
      <p:pic>
        <p:nvPicPr>
          <p:cNvPr id="4" name="图片 3"/>
          <p:cNvPicPr>
            <a:picLocks noChangeAspect="true"/>
          </p:cNvPicPr>
          <p:nvPr/>
        </p:nvPicPr>
        <p:blipFill>
          <a:blip r:embed="rId4"/>
          <a:stretch>
            <a:fillRect/>
          </a:stretch>
        </p:blipFill>
        <p:spPr>
          <a:xfrm>
            <a:off x="499745" y="5214620"/>
            <a:ext cx="4007485" cy="1052195"/>
          </a:xfrm>
          <a:prstGeom prst="rect">
            <a:avLst/>
          </a:prstGeom>
        </p:spPr>
      </p:pic>
      <p:pic>
        <p:nvPicPr>
          <p:cNvPr id="5" name="图片 4"/>
          <p:cNvPicPr>
            <a:picLocks noChangeAspect="true"/>
          </p:cNvPicPr>
          <p:nvPr/>
        </p:nvPicPr>
        <p:blipFill>
          <a:blip r:embed="rId5"/>
          <a:srcRect l="13249" t="31780" r="13097" b="32070"/>
          <a:stretch>
            <a:fillRect/>
          </a:stretch>
        </p:blipFill>
        <p:spPr>
          <a:xfrm>
            <a:off x="4892675" y="5186680"/>
            <a:ext cx="4013835" cy="1108075"/>
          </a:xfrm>
          <a:prstGeom prst="rect">
            <a:avLst/>
          </a:prstGeom>
        </p:spPr>
      </p:pic>
      <p:sp>
        <p:nvSpPr>
          <p:cNvPr id="6" name="文本框 5"/>
          <p:cNvSpPr txBox="true"/>
          <p:nvPr/>
        </p:nvSpPr>
        <p:spPr>
          <a:xfrm>
            <a:off x="824230" y="6370955"/>
            <a:ext cx="3139440" cy="337185"/>
          </a:xfrm>
          <a:prstGeom prst="rect">
            <a:avLst/>
          </a:prstGeom>
          <a:noFill/>
        </p:spPr>
        <p:txBody>
          <a:bodyPr wrap="square" rtlCol="0">
            <a:spAutoFit/>
          </a:bodyPr>
          <a:p>
            <a:r>
              <a:rPr lang="zh-CN" altLang="en-US" sz="1600">
                <a:latin typeface="微软雅黑" panose="020B0503020204020204" charset="-122"/>
                <a:ea typeface="微软雅黑" panose="020B0503020204020204" charset="-122"/>
              </a:rPr>
              <a:t>快速学习所有棋谱进行算法优化</a:t>
            </a:r>
            <a:endParaRPr lang="zh-CN" altLang="en-US" sz="1600">
              <a:latin typeface="微软雅黑" panose="020B0503020204020204" charset="-122"/>
              <a:ea typeface="微软雅黑" panose="020B0503020204020204" charset="-122"/>
            </a:endParaRPr>
          </a:p>
        </p:txBody>
      </p:sp>
      <p:sp>
        <p:nvSpPr>
          <p:cNvPr id="7" name="文本框 6"/>
          <p:cNvSpPr txBox="true"/>
          <p:nvPr/>
        </p:nvSpPr>
        <p:spPr>
          <a:xfrm>
            <a:off x="4843145" y="6370955"/>
            <a:ext cx="4112895" cy="337185"/>
          </a:xfrm>
          <a:prstGeom prst="rect">
            <a:avLst/>
          </a:prstGeom>
          <a:noFill/>
        </p:spPr>
        <p:txBody>
          <a:bodyPr wrap="square" rtlCol="0">
            <a:spAutoFit/>
          </a:bodyPr>
          <a:p>
            <a:r>
              <a:rPr lang="zh-CN" altLang="en-US" sz="1600">
                <a:latin typeface="微软雅黑" panose="020B0503020204020204" charset="-122"/>
                <a:ea typeface="微软雅黑" panose="020B0503020204020204" charset="-122"/>
              </a:rPr>
              <a:t>通过强化学习“左右手互搏”提升算法水平</a:t>
            </a:r>
            <a:endParaRPr lang="zh-CN" altLang="en-US" sz="1600">
              <a:latin typeface="微软雅黑" panose="020B0503020204020204" charset="-122"/>
              <a:ea typeface="微软雅黑" panose="020B0503020204020204" charset="-122"/>
            </a:endParaRPr>
          </a:p>
        </p:txBody>
      </p:sp>
      <p:pic>
        <p:nvPicPr>
          <p:cNvPr id="8" name="图片 7"/>
          <p:cNvPicPr>
            <a:picLocks noChangeAspect="true"/>
          </p:cNvPicPr>
          <p:nvPr/>
        </p:nvPicPr>
        <p:blipFill>
          <a:blip r:embed="rId6"/>
          <a:srcRect l="874" t="3495" r="4145" b="3339"/>
          <a:stretch>
            <a:fillRect/>
          </a:stretch>
        </p:blipFill>
        <p:spPr>
          <a:xfrm>
            <a:off x="9358630" y="4719955"/>
            <a:ext cx="2340610" cy="1574800"/>
          </a:xfrm>
          <a:prstGeom prst="rect">
            <a:avLst/>
          </a:prstGeom>
        </p:spPr>
      </p:pic>
      <p:sp>
        <p:nvSpPr>
          <p:cNvPr id="9" name="文本框 8"/>
          <p:cNvSpPr txBox="true"/>
          <p:nvPr/>
        </p:nvSpPr>
        <p:spPr>
          <a:xfrm>
            <a:off x="9991090" y="6370955"/>
            <a:ext cx="1485265" cy="337185"/>
          </a:xfrm>
          <a:prstGeom prst="rect">
            <a:avLst/>
          </a:prstGeom>
          <a:noFill/>
        </p:spPr>
        <p:txBody>
          <a:bodyPr wrap="square" rtlCol="0">
            <a:spAutoFit/>
          </a:bodyPr>
          <a:p>
            <a:r>
              <a:rPr lang="zh-CN" altLang="en-US" sz="1600">
                <a:latin typeface="微软雅黑" panose="020B0503020204020204" charset="-122"/>
                <a:ea typeface="微软雅黑" panose="020B0503020204020204" charset="-122"/>
              </a:rPr>
              <a:t>人工智能客服</a:t>
            </a:r>
            <a:endParaRPr lang="zh-CN" altLang="en-US" sz="16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数据智能的反馈闭环</a:t>
            </a:r>
            <a:endParaRPr lang="zh-CN" altLang="en-US" sz="3200" dirty="0">
              <a:solidFill>
                <a:schemeClr val="bg1"/>
              </a:solidFill>
              <a:latin typeface="微软雅黑" panose="020B0503020204020204" charset="-122"/>
              <a:ea typeface="微软雅黑" panose="020B0503020204020204" charset="-122"/>
              <a:sym typeface="+mn-ea"/>
            </a:endParaRPr>
          </a:p>
        </p:txBody>
      </p:sp>
      <p:graphicFrame>
        <p:nvGraphicFramePr>
          <p:cNvPr id="2" name="图示 1"/>
          <p:cNvGraphicFramePr/>
          <p:nvPr/>
        </p:nvGraphicFramePr>
        <p:xfrm>
          <a:off x="2590165" y="1087755"/>
          <a:ext cx="7011035" cy="44621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文本框 2"/>
          <p:cNvSpPr txBox="true"/>
          <p:nvPr/>
        </p:nvSpPr>
        <p:spPr>
          <a:xfrm>
            <a:off x="1112520" y="5549900"/>
            <a:ext cx="9546590" cy="1014730"/>
          </a:xfrm>
          <a:prstGeom prst="rect">
            <a:avLst/>
          </a:prstGeom>
          <a:noFill/>
        </p:spPr>
        <p:txBody>
          <a:bodyPr wrap="square" rtlCol="0">
            <a:spAutoFit/>
          </a:bodyPr>
          <a:p>
            <a:pPr fontAlgn="auto">
              <a:lnSpc>
                <a:spcPct val="150000"/>
              </a:lnSpc>
              <a:spcAft>
                <a:spcPts val="600"/>
              </a:spcAft>
            </a:pPr>
            <a:r>
              <a:rPr lang="zh-CN" altLang="en-US" sz="2000">
                <a:latin typeface="微软雅黑" panose="020B0503020204020204" charset="-122"/>
                <a:ea typeface="微软雅黑" panose="020B0503020204020204" charset="-122"/>
              </a:rPr>
              <a:t>数据智能的反馈闭环必须是业务天然的一个有机部分，把离线的用户</a:t>
            </a:r>
            <a:r>
              <a:rPr lang="zh-CN" altLang="en-US" sz="2000" b="1">
                <a:solidFill>
                  <a:srgbClr val="00B0F0"/>
                </a:solidFill>
                <a:latin typeface="微软雅黑" panose="020B0503020204020204" charset="-122"/>
                <a:ea typeface="微软雅黑" panose="020B0503020204020204" charset="-122"/>
              </a:rPr>
              <a:t>在线化</a:t>
            </a:r>
            <a:r>
              <a:rPr lang="zh-CN" altLang="en-US" sz="2000">
                <a:latin typeface="微软雅黑" panose="020B0503020204020204" charset="-122"/>
                <a:ea typeface="微软雅黑" panose="020B0503020204020204" charset="-122"/>
              </a:rPr>
              <a:t>并产生</a:t>
            </a:r>
            <a:r>
              <a:rPr lang="zh-CN" altLang="en-US" sz="2000" b="1">
                <a:solidFill>
                  <a:srgbClr val="00B0F0"/>
                </a:solidFill>
                <a:latin typeface="微软雅黑" panose="020B0503020204020204" charset="-122"/>
                <a:ea typeface="微软雅黑" panose="020B0503020204020204" charset="-122"/>
              </a:rPr>
              <a:t>持续互动</a:t>
            </a:r>
            <a:r>
              <a:rPr lang="zh-CN" altLang="en-US" sz="2000">
                <a:latin typeface="微软雅黑" panose="020B0503020204020204" charset="-122"/>
                <a:ea typeface="微软雅黑" panose="020B0503020204020204" charset="-122"/>
              </a:rPr>
              <a:t>，实时</a:t>
            </a:r>
            <a:r>
              <a:rPr lang="zh-CN" altLang="en-US" sz="2000" b="1">
                <a:solidFill>
                  <a:srgbClr val="00B0F0"/>
                </a:solidFill>
                <a:latin typeface="微软雅黑" panose="020B0503020204020204" charset="-122"/>
                <a:ea typeface="微软雅黑" panose="020B0503020204020204" charset="-122"/>
              </a:rPr>
              <a:t>记录</a:t>
            </a:r>
            <a:r>
              <a:rPr lang="zh-CN" altLang="en-US" sz="2000">
                <a:latin typeface="微软雅黑" panose="020B0503020204020204" charset="-122"/>
                <a:ea typeface="微软雅黑" panose="020B0503020204020204" charset="-122"/>
              </a:rPr>
              <a:t>用户反馈，</a:t>
            </a:r>
            <a:r>
              <a:rPr lang="zh-CN" altLang="en-US" sz="2000" b="1">
                <a:solidFill>
                  <a:srgbClr val="00B0F0"/>
                </a:solidFill>
                <a:latin typeface="微软雅黑" panose="020B0503020204020204" charset="-122"/>
                <a:ea typeface="微软雅黑" panose="020B0503020204020204" charset="-122"/>
              </a:rPr>
              <a:t>优化</a:t>
            </a:r>
            <a:r>
              <a:rPr lang="zh-CN" altLang="en-US" sz="2000">
                <a:latin typeface="微软雅黑" panose="020B0503020204020204" charset="-122"/>
                <a:ea typeface="微软雅黑" panose="020B0503020204020204" charset="-122"/>
              </a:rPr>
              <a:t>算法和服务，形成</a:t>
            </a:r>
            <a:r>
              <a:rPr lang="zh-CN" altLang="en-US" sz="2000" b="1">
                <a:solidFill>
                  <a:srgbClr val="00B0F0"/>
                </a:solidFill>
                <a:latin typeface="微软雅黑" panose="020B0503020204020204" charset="-122"/>
                <a:ea typeface="微软雅黑" panose="020B0503020204020204" charset="-122"/>
              </a:rPr>
              <a:t>自然的智能商业循环</a:t>
            </a:r>
            <a:r>
              <a:rPr lang="zh-CN" altLang="en-US" sz="2000">
                <a:latin typeface="微软雅黑" panose="020B0503020204020204" charset="-122"/>
                <a:ea typeface="微软雅黑" panose="020B0503020204020204" charset="-122"/>
              </a:rPr>
              <a:t>。</a:t>
            </a:r>
            <a:endParaRPr lang="zh-CN" altLang="en-US"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未来已来，智能商业将走向何方</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3" name="文本框 2"/>
          <p:cNvSpPr txBox="true"/>
          <p:nvPr/>
        </p:nvSpPr>
        <p:spPr>
          <a:xfrm>
            <a:off x="1322705" y="933450"/>
            <a:ext cx="9546590" cy="3091815"/>
          </a:xfrm>
          <a:prstGeom prst="rect">
            <a:avLst/>
          </a:prstGeom>
          <a:noFill/>
        </p:spPr>
        <p:txBody>
          <a:bodyPr wrap="square" rtlCol="0">
            <a:spAutoFit/>
          </a:bodyPr>
          <a:p>
            <a:pPr fontAlgn="auto">
              <a:lnSpc>
                <a:spcPct val="150000"/>
              </a:lnSpc>
              <a:spcAft>
                <a:spcPts val="600"/>
              </a:spcAft>
            </a:pPr>
            <a:r>
              <a:rPr lang="zh-CN" altLang="en-US" sz="2000">
                <a:latin typeface="微软雅黑" panose="020B0503020204020204" charset="-122"/>
                <a:ea typeface="微软雅黑" panose="020B0503020204020204" charset="-122"/>
              </a:rPr>
              <a:t>大家心目中实力强劲、强大无比的公司也仅仅是在</a:t>
            </a:r>
            <a:r>
              <a:rPr lang="zh-CN" altLang="en-US" sz="2000" b="1">
                <a:solidFill>
                  <a:srgbClr val="00B0F0"/>
                </a:solidFill>
                <a:latin typeface="微软雅黑" panose="020B0503020204020204" charset="-122"/>
                <a:ea typeface="微软雅黑" panose="020B0503020204020204" charset="-122"/>
              </a:rPr>
              <a:t>在线广告</a:t>
            </a:r>
            <a:r>
              <a:rPr lang="zh-CN" altLang="en-US" sz="2000">
                <a:latin typeface="微软雅黑" panose="020B0503020204020204" charset="-122"/>
                <a:ea typeface="微软雅黑" panose="020B0503020204020204" charset="-122"/>
              </a:rPr>
              <a:t>、</a:t>
            </a:r>
            <a:r>
              <a:rPr lang="zh-CN" altLang="en-US" sz="2000" b="1">
                <a:solidFill>
                  <a:srgbClr val="00B0F0"/>
                </a:solidFill>
                <a:latin typeface="微软雅黑" panose="020B0503020204020204" charset="-122"/>
                <a:ea typeface="微软雅黑" panose="020B0503020204020204" charset="-122"/>
              </a:rPr>
              <a:t>在线零售</a:t>
            </a:r>
            <a:r>
              <a:rPr lang="zh-CN" altLang="en-US" sz="2000">
                <a:latin typeface="微软雅黑" panose="020B0503020204020204" charset="-122"/>
                <a:ea typeface="微软雅黑" panose="020B0503020204020204" charset="-122"/>
              </a:rPr>
              <a:t>和</a:t>
            </a:r>
            <a:r>
              <a:rPr lang="zh-CN" altLang="en-US" sz="2000" b="1">
                <a:solidFill>
                  <a:srgbClr val="00B0F0"/>
                </a:solidFill>
                <a:latin typeface="微软雅黑" panose="020B0503020204020204" charset="-122"/>
                <a:ea typeface="微软雅黑" panose="020B0503020204020204" charset="-122"/>
              </a:rPr>
              <a:t>在线社交</a:t>
            </a:r>
            <a:r>
              <a:rPr lang="zh-CN" altLang="en-US" sz="2000">
                <a:latin typeface="微软雅黑" panose="020B0503020204020204" charset="-122"/>
                <a:ea typeface="微软雅黑" panose="020B0503020204020204" charset="-122"/>
              </a:rPr>
              <a:t>三个方面取得了足够大进步，绝大部分经济领域还是空白竞技场。</a:t>
            </a:r>
            <a:endParaRPr lang="zh-CN" altLang="en-US" sz="2000">
              <a:latin typeface="微软雅黑" panose="020B0503020204020204" charset="-122"/>
              <a:ea typeface="微软雅黑" panose="020B0503020204020204" charset="-122"/>
            </a:endParaRPr>
          </a:p>
          <a:p>
            <a:pPr fontAlgn="auto">
              <a:lnSpc>
                <a:spcPct val="150000"/>
              </a:lnSpc>
              <a:spcAft>
                <a:spcPts val="600"/>
              </a:spcAft>
            </a:pPr>
            <a:r>
              <a:rPr lang="zh-CN" altLang="en-US" sz="2000">
                <a:latin typeface="微软雅黑" panose="020B0503020204020204" charset="-122"/>
                <a:ea typeface="微软雅黑" panose="020B0503020204020204" charset="-122"/>
              </a:rPr>
              <a:t>未来</a:t>
            </a:r>
            <a:r>
              <a:rPr lang="en-US" altLang="zh-CN" sz="2000">
                <a:latin typeface="微软雅黑" panose="020B0503020204020204" charset="-122"/>
                <a:ea typeface="微软雅黑" panose="020B0503020204020204" charset="-122"/>
              </a:rPr>
              <a:t>10</a:t>
            </a:r>
            <a:r>
              <a:rPr lang="zh-CN" altLang="en-US" sz="2000">
                <a:latin typeface="微软雅黑" panose="020B0503020204020204" charset="-122"/>
                <a:ea typeface="微软雅黑" panose="020B0503020204020204" charset="-122"/>
              </a:rPr>
              <a:t>年智能商业的发展依然要靠三条主线的突破：</a:t>
            </a:r>
            <a:endParaRPr lang="zh-CN" altLang="en-US" sz="2000">
              <a:latin typeface="微软雅黑" panose="020B0503020204020204" charset="-122"/>
              <a:ea typeface="微软雅黑" panose="020B0503020204020204" charset="-122"/>
            </a:endParaRPr>
          </a:p>
          <a:p>
            <a:pPr marL="342900" indent="-342900" fontAlgn="auto">
              <a:lnSpc>
                <a:spcPct val="150000"/>
              </a:lnSpc>
              <a:spcAft>
                <a:spcPts val="600"/>
              </a:spcAft>
              <a:buFont typeface="Wingdings" panose="05000000000000000000" charset="0"/>
              <a:buChar char=""/>
            </a:pPr>
            <a:r>
              <a:rPr lang="zh-CN" altLang="en-US" sz="2000" b="1">
                <a:latin typeface="微软雅黑" panose="020B0503020204020204" charset="-122"/>
                <a:ea typeface="微软雅黑" panose="020B0503020204020204" charset="-122"/>
              </a:rPr>
              <a:t>在线化</a:t>
            </a:r>
            <a:endParaRPr lang="zh-CN" altLang="en-US" sz="2000">
              <a:latin typeface="微软雅黑" panose="020B0503020204020204" charset="-122"/>
              <a:ea typeface="微软雅黑" panose="020B0503020204020204" charset="-122"/>
            </a:endParaRPr>
          </a:p>
          <a:p>
            <a:pPr indent="0" fontAlgn="auto">
              <a:lnSpc>
                <a:spcPct val="150000"/>
              </a:lnSpc>
              <a:spcAft>
                <a:spcPts val="600"/>
              </a:spcAft>
              <a:buFont typeface="Wingdings" panose="05000000000000000000" charset="0"/>
              <a:buNone/>
            </a:pPr>
            <a:r>
              <a:rPr lang="en-US" altLang="zh-CN" sz="2000" b="1">
                <a:solidFill>
                  <a:srgbClr val="00B0F0"/>
                </a:solidFill>
                <a:latin typeface="微软雅黑" panose="020B0503020204020204" charset="-122"/>
                <a:ea typeface="微软雅黑" panose="020B0503020204020204" charset="-122"/>
              </a:rPr>
              <a:t>IoT</a:t>
            </a:r>
            <a:r>
              <a:rPr lang="zh-CN" altLang="en-US" sz="2000" b="1">
                <a:solidFill>
                  <a:srgbClr val="00B0F0"/>
                </a:solidFill>
                <a:latin typeface="微软雅黑" panose="020B0503020204020204" charset="-122"/>
                <a:ea typeface="微软雅黑" panose="020B0503020204020204" charset="-122"/>
              </a:rPr>
              <a:t>（物联网）</a:t>
            </a:r>
            <a:r>
              <a:rPr lang="zh-CN" altLang="en-US" sz="2000">
                <a:latin typeface="微软雅黑" panose="020B0503020204020204" charset="-122"/>
                <a:ea typeface="微软雅黑" panose="020B0503020204020204" charset="-122"/>
              </a:rPr>
              <a:t>是下一轮在线化的巨大机会，万物互联、实时互动将极大地扩大智能商业的边界。</a:t>
            </a:r>
            <a:r>
              <a:rPr lang="zh-CN" altLang="en-US" sz="2000" b="1">
                <a:solidFill>
                  <a:srgbClr val="00B0F0"/>
                </a:solidFill>
                <a:latin typeface="微软雅黑" panose="020B0503020204020204" charset="-122"/>
                <a:ea typeface="微软雅黑" panose="020B0503020204020204" charset="-122"/>
              </a:rPr>
              <a:t>无人驾驶</a:t>
            </a:r>
            <a:r>
              <a:rPr lang="zh-CN" altLang="en-US" sz="2000">
                <a:latin typeface="微软雅黑" panose="020B0503020204020204" charset="-122"/>
                <a:ea typeface="微软雅黑" panose="020B0503020204020204" charset="-122"/>
              </a:rPr>
              <a:t>很可能是开启</a:t>
            </a:r>
            <a:r>
              <a:rPr lang="en-US" altLang="zh-CN" sz="2000">
                <a:latin typeface="微软雅黑" panose="020B0503020204020204" charset="-122"/>
                <a:ea typeface="微软雅黑" panose="020B0503020204020204" charset="-122"/>
              </a:rPr>
              <a:t>IoT</a:t>
            </a:r>
            <a:r>
              <a:rPr lang="zh-CN" altLang="en-US" sz="2000">
                <a:latin typeface="微软雅黑" panose="020B0503020204020204" charset="-122"/>
                <a:ea typeface="微软雅黑" panose="020B0503020204020204" charset="-122"/>
              </a:rPr>
              <a:t>时代的里程碑式产品。</a:t>
            </a:r>
            <a:endParaRPr lang="zh-CN" altLang="en-US" sz="2000">
              <a:latin typeface="微软雅黑" panose="020B0503020204020204" charset="-122"/>
              <a:ea typeface="微软雅黑" panose="020B0503020204020204" charset="-122"/>
            </a:endParaRPr>
          </a:p>
        </p:txBody>
      </p:sp>
      <p:pic>
        <p:nvPicPr>
          <p:cNvPr id="2" name="图片 1"/>
          <p:cNvPicPr>
            <a:picLocks noChangeAspect="true"/>
          </p:cNvPicPr>
          <p:nvPr/>
        </p:nvPicPr>
        <p:blipFill>
          <a:blip r:embed="rId4"/>
          <a:stretch>
            <a:fillRect/>
          </a:stretch>
        </p:blipFill>
        <p:spPr>
          <a:xfrm>
            <a:off x="1622425" y="4025265"/>
            <a:ext cx="3666490" cy="2593975"/>
          </a:xfrm>
          <a:prstGeom prst="rect">
            <a:avLst/>
          </a:prstGeom>
        </p:spPr>
      </p:pic>
      <p:pic>
        <p:nvPicPr>
          <p:cNvPr id="4" name="图片 3"/>
          <p:cNvPicPr>
            <a:picLocks noChangeAspect="true"/>
          </p:cNvPicPr>
          <p:nvPr/>
        </p:nvPicPr>
        <p:blipFill>
          <a:blip r:embed="rId5"/>
          <a:stretch>
            <a:fillRect/>
          </a:stretch>
        </p:blipFill>
        <p:spPr>
          <a:xfrm>
            <a:off x="7079615" y="4061460"/>
            <a:ext cx="3876040" cy="25577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未来已来，智能商业将走向何方（续）</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3" name="文本框 2"/>
          <p:cNvSpPr txBox="true"/>
          <p:nvPr/>
        </p:nvSpPr>
        <p:spPr>
          <a:xfrm>
            <a:off x="1322705" y="1101090"/>
            <a:ext cx="9546590" cy="4477385"/>
          </a:xfrm>
          <a:prstGeom prst="rect">
            <a:avLst/>
          </a:prstGeom>
          <a:noFill/>
        </p:spPr>
        <p:txBody>
          <a:bodyPr wrap="square" rtlCol="0">
            <a:spAutoFit/>
          </a:bodyPr>
          <a:p>
            <a:pPr marL="342900" indent="-342900" fontAlgn="auto">
              <a:lnSpc>
                <a:spcPct val="150000"/>
              </a:lnSpc>
              <a:spcAft>
                <a:spcPts val="600"/>
              </a:spcAft>
              <a:buFont typeface="Wingdings" panose="05000000000000000000" charset="0"/>
              <a:buChar char=""/>
            </a:pPr>
            <a:r>
              <a:rPr lang="zh-CN" altLang="en-US" sz="2000" b="1">
                <a:latin typeface="微软雅黑" panose="020B0503020204020204" charset="-122"/>
                <a:ea typeface="微软雅黑" panose="020B0503020204020204" charset="-122"/>
              </a:rPr>
              <a:t>智能化</a:t>
            </a:r>
            <a:endParaRPr lang="zh-CN" altLang="en-US" sz="2000">
              <a:latin typeface="微软雅黑" panose="020B0503020204020204" charset="-122"/>
              <a:ea typeface="微软雅黑" panose="020B0503020204020204" charset="-122"/>
            </a:endParaRPr>
          </a:p>
          <a:p>
            <a:pPr indent="0" fontAlgn="auto">
              <a:lnSpc>
                <a:spcPct val="150000"/>
              </a:lnSpc>
              <a:spcAft>
                <a:spcPts val="600"/>
              </a:spcAft>
              <a:buFont typeface="Wingdings" panose="05000000000000000000" charset="0"/>
              <a:buNone/>
            </a:pPr>
            <a:r>
              <a:rPr lang="zh-CN" altLang="en-US" sz="2000">
                <a:latin typeface="微软雅黑" panose="020B0503020204020204" charset="-122"/>
                <a:ea typeface="微软雅黑" panose="020B0503020204020204" charset="-122"/>
              </a:rPr>
              <a:t>未来，算法会像云计算一样成为一项</a:t>
            </a:r>
            <a:r>
              <a:rPr lang="zh-CN" altLang="en-US" sz="2000" b="1">
                <a:solidFill>
                  <a:srgbClr val="00B0F0"/>
                </a:solidFill>
                <a:latin typeface="微软雅黑" panose="020B0503020204020204" charset="-122"/>
                <a:ea typeface="微软雅黑" panose="020B0503020204020204" charset="-122"/>
              </a:rPr>
              <a:t>基础设施</a:t>
            </a:r>
            <a:r>
              <a:rPr lang="zh-CN" altLang="en-US" sz="2000">
                <a:latin typeface="微软雅黑" panose="020B0503020204020204" charset="-122"/>
                <a:ea typeface="微软雅黑" panose="020B0503020204020204" charset="-122"/>
              </a:rPr>
              <a:t>，诸如谷歌、阿里云这样的公司会提供</a:t>
            </a:r>
            <a:r>
              <a:rPr lang="zh-CN" altLang="en-US" sz="2000" b="1">
                <a:solidFill>
                  <a:srgbClr val="00B0F0"/>
                </a:solidFill>
                <a:latin typeface="微软雅黑" panose="020B0503020204020204" charset="-122"/>
                <a:ea typeface="微软雅黑" panose="020B0503020204020204" charset="-122"/>
              </a:rPr>
              <a:t>算法服务</a:t>
            </a:r>
            <a:r>
              <a:rPr lang="zh-CN" altLang="en-US" sz="2000">
                <a:latin typeface="微软雅黑" panose="020B0503020204020204" charset="-122"/>
                <a:ea typeface="微软雅黑" panose="020B0503020204020204" charset="-122"/>
              </a:rPr>
              <a:t>，大部分应用只需要自己设定参数，然后调用相应算法服务就好了。</a:t>
            </a:r>
            <a:r>
              <a:rPr lang="en-US" altLang="zh-CN" sz="2000" b="1">
                <a:solidFill>
                  <a:srgbClr val="00B0F0"/>
                </a:solidFill>
                <a:latin typeface="微软雅黑" panose="020B0503020204020204" charset="-122"/>
                <a:ea typeface="微软雅黑" panose="020B0503020204020204" charset="-122"/>
              </a:rPr>
              <a:t>AI</a:t>
            </a:r>
            <a:r>
              <a:rPr lang="zh-CN" altLang="en-US" sz="2000" b="1">
                <a:solidFill>
                  <a:srgbClr val="00B0F0"/>
                </a:solidFill>
                <a:latin typeface="微软雅黑" panose="020B0503020204020204" charset="-122"/>
                <a:ea typeface="微软雅黑" panose="020B0503020204020204" charset="-122"/>
              </a:rPr>
              <a:t>即服务</a:t>
            </a:r>
            <a:r>
              <a:rPr lang="zh-CN" altLang="en-US" sz="2000">
                <a:latin typeface="微软雅黑" panose="020B0503020204020204" charset="-122"/>
                <a:ea typeface="微软雅黑" panose="020B0503020204020204" charset="-122"/>
              </a:rPr>
              <a:t>（Artificial Intelligence as a Service</a:t>
            </a:r>
            <a:r>
              <a:rPr lang="en-US" altLang="zh-CN" sz="2000">
                <a:latin typeface="微软雅黑" panose="020B0503020204020204" charset="-122"/>
                <a:ea typeface="微软雅黑" panose="020B0503020204020204" charset="-122"/>
              </a:rPr>
              <a:t>, </a:t>
            </a:r>
            <a:r>
              <a:rPr lang="zh-CN" altLang="en-US" sz="2000">
                <a:latin typeface="微软雅黑" panose="020B0503020204020204" charset="-122"/>
                <a:ea typeface="微软雅黑" panose="020B0503020204020204" charset="-122"/>
              </a:rPr>
              <a:t>AIaaS）。</a:t>
            </a:r>
            <a:endParaRPr lang="zh-CN" altLang="en-US" sz="2000">
              <a:latin typeface="微软雅黑" panose="020B0503020204020204" charset="-122"/>
              <a:ea typeface="微软雅黑" panose="020B0503020204020204" charset="-122"/>
            </a:endParaRPr>
          </a:p>
          <a:p>
            <a:pPr marL="342900" indent="-342900" fontAlgn="auto">
              <a:lnSpc>
                <a:spcPct val="150000"/>
              </a:lnSpc>
              <a:spcAft>
                <a:spcPts val="600"/>
              </a:spcAft>
              <a:buFont typeface="Wingdings" panose="05000000000000000000" charset="0"/>
              <a:buChar char=""/>
            </a:pPr>
            <a:r>
              <a:rPr lang="zh-CN" altLang="en-US" sz="2000" b="1">
                <a:latin typeface="微软雅黑" panose="020B0503020204020204" charset="-122"/>
                <a:ea typeface="微软雅黑" panose="020B0503020204020204" charset="-122"/>
                <a:sym typeface="+mn-ea"/>
              </a:rPr>
              <a:t>协同网络的扩张</a:t>
            </a:r>
            <a:endParaRPr lang="zh-CN" altLang="en-US" sz="2000">
              <a:latin typeface="微软雅黑" panose="020B0503020204020204" charset="-122"/>
              <a:ea typeface="微软雅黑" panose="020B0503020204020204" charset="-122"/>
            </a:endParaRPr>
          </a:p>
          <a:p>
            <a:pPr indent="0" fontAlgn="auto">
              <a:lnSpc>
                <a:spcPct val="150000"/>
              </a:lnSpc>
              <a:spcAft>
                <a:spcPts val="600"/>
              </a:spcAft>
              <a:buFont typeface="Wingdings" panose="05000000000000000000" charset="0"/>
              <a:buNone/>
            </a:pPr>
            <a:r>
              <a:rPr lang="zh-CN" sz="2000">
                <a:latin typeface="微软雅黑" panose="020B0503020204020204" charset="-122"/>
                <a:ea typeface="微软雅黑" panose="020B0503020204020204" charset="-122"/>
                <a:sym typeface="+mn-ea"/>
              </a:rPr>
              <a:t>淘宝把零售在线化，网红把营销在线化，在前台应用都逐步在线化后，自然会带来</a:t>
            </a:r>
            <a:r>
              <a:rPr lang="zh-CN" sz="2000" b="1">
                <a:solidFill>
                  <a:srgbClr val="00B0F0"/>
                </a:solidFill>
                <a:latin typeface="微软雅黑" panose="020B0503020204020204" charset="-122"/>
                <a:ea typeface="微软雅黑" panose="020B0503020204020204" charset="-122"/>
                <a:sym typeface="+mn-ea"/>
              </a:rPr>
              <a:t>从制造到采购的全链路重构</a:t>
            </a:r>
            <a:r>
              <a:rPr lang="zh-CN" altLang="en-US" sz="2000">
                <a:latin typeface="微软雅黑" panose="020B0503020204020204" charset="-122"/>
                <a:ea typeface="微软雅黑" panose="020B0503020204020204" charset="-122"/>
                <a:sym typeface="+mn-ea"/>
              </a:rPr>
              <a:t>。例如，在服装领域，要做到进一步的个性化服务，仍需要将供应链体系中的诸多后台环节在线化，包括布料采购、质检、制造等环节，只有</a:t>
            </a:r>
            <a:r>
              <a:rPr lang="zh-CN" altLang="en-US" sz="2000" b="1">
                <a:solidFill>
                  <a:srgbClr val="00B0F0"/>
                </a:solidFill>
                <a:latin typeface="微软雅黑" panose="020B0503020204020204" charset="-122"/>
                <a:ea typeface="微软雅黑" panose="020B0503020204020204" charset="-122"/>
                <a:sym typeface="+mn-ea"/>
              </a:rPr>
              <a:t>所有环节均逐步在线化且并入一个大的协同网络</a:t>
            </a:r>
            <a:r>
              <a:rPr lang="zh-CN" altLang="en-US" sz="2000">
                <a:latin typeface="微软雅黑" panose="020B0503020204020204" charset="-122"/>
                <a:ea typeface="微软雅黑" panose="020B0503020204020204" charset="-122"/>
                <a:sym typeface="+mn-ea"/>
              </a:rPr>
              <a:t>中，才能更好满足客户需求。</a:t>
            </a:r>
            <a:endParaRPr lang="en-US" altLang="zh-CN"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 y="0"/>
            <a:ext cx="12192002" cy="6858000"/>
            <a:chOff x="-2" y="0"/>
            <a:chExt cx="12192002" cy="6858000"/>
          </a:xfrm>
        </p:grpSpPr>
        <p:pic>
          <p:nvPicPr>
            <p:cNvPr id="10" name="图片 9"/>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31" name="图片 30"/>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3" name="图片 32"/>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8" name="图片 37"/>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9" name="图片 38"/>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2" name="图片 1"/>
          <p:cNvPicPr>
            <a:picLocks noChangeAspect="true"/>
          </p:cNvPicPr>
          <p:nvPr/>
        </p:nvPicPr>
        <p:blipFill>
          <a:blip r:embed="rId3"/>
          <a:stretch>
            <a:fillRect/>
          </a:stretch>
        </p:blipFill>
        <p:spPr>
          <a:xfrm>
            <a:off x="0" y="4686300"/>
            <a:ext cx="12192000" cy="638095"/>
          </a:xfrm>
          <a:prstGeom prst="rect">
            <a:avLst/>
          </a:prstGeom>
          <a:solidFill>
            <a:schemeClr val="bg1"/>
          </a:solidFill>
        </p:spPr>
      </p:pic>
      <p:sp>
        <p:nvSpPr>
          <p:cNvPr id="30" name="文本框 29"/>
          <p:cNvSpPr txBox="true"/>
          <p:nvPr/>
        </p:nvSpPr>
        <p:spPr>
          <a:xfrm>
            <a:off x="5116195" y="2244090"/>
            <a:ext cx="3957320" cy="1198880"/>
          </a:xfrm>
          <a:prstGeom prst="rect">
            <a:avLst/>
          </a:prstGeom>
          <a:noFill/>
        </p:spPr>
        <p:txBody>
          <a:bodyPr wrap="square" rtlCol="0">
            <a:spAutoFit/>
          </a:bodyPr>
          <a:lstStyle/>
          <a:p>
            <a:pPr fontAlgn="auto">
              <a:lnSpc>
                <a:spcPct val="100000"/>
              </a:lnSpc>
            </a:pPr>
            <a:r>
              <a:rPr lang="zh-CN" altLang="en-US" sz="7200" spc="300" dirty="0">
                <a:solidFill>
                  <a:srgbClr val="C31F23"/>
                </a:solidFill>
                <a:latin typeface="微软雅黑" panose="020B0503020204020204" charset="-122"/>
                <a:ea typeface="微软雅黑" panose="020B0503020204020204" charset="-122"/>
                <a:cs typeface="经典综艺体简" panose="02010609000101010101" pitchFamily="49" charset="-122"/>
              </a:rPr>
              <a:t>谢</a:t>
            </a:r>
            <a:r>
              <a:rPr lang="en-US" altLang="zh-CN" sz="7200" spc="300" dirty="0">
                <a:solidFill>
                  <a:srgbClr val="C31F23"/>
                </a:solidFill>
                <a:latin typeface="微软雅黑" panose="020B0503020204020204" charset="-122"/>
                <a:ea typeface="微软雅黑" panose="020B0503020204020204" charset="-122"/>
                <a:cs typeface="经典综艺体简" panose="02010609000101010101" pitchFamily="49" charset="-122"/>
              </a:rPr>
              <a:t>    </a:t>
            </a:r>
            <a:r>
              <a:rPr lang="zh-CN" altLang="en-US" sz="7200" spc="300" dirty="0">
                <a:solidFill>
                  <a:srgbClr val="C31F23"/>
                </a:solidFill>
                <a:latin typeface="微软雅黑" panose="020B0503020204020204" charset="-122"/>
                <a:ea typeface="微软雅黑" panose="020B0503020204020204" charset="-122"/>
                <a:cs typeface="经典综艺体简" panose="02010609000101010101" pitchFamily="49" charset="-122"/>
              </a:rPr>
              <a:t>谢</a:t>
            </a:r>
            <a:endParaRPr lang="en-US" altLang="zh-CN" sz="7200" spc="300" dirty="0">
              <a:solidFill>
                <a:srgbClr val="C31F23"/>
              </a:solidFill>
              <a:latin typeface="微软雅黑" panose="020B0503020204020204" charset="-122"/>
              <a:ea typeface="微软雅黑" panose="020B0503020204020204" charset="-122"/>
              <a:cs typeface="经典综艺体简" panose="02010609000101010101" pitchFamily="49" charset="-122"/>
            </a:endParaRPr>
          </a:p>
        </p:txBody>
      </p:sp>
      <p:pic>
        <p:nvPicPr>
          <p:cNvPr id="8" name="图片 7"/>
          <p:cNvPicPr>
            <a:picLocks noChangeAspect="true"/>
          </p:cNvPicPr>
          <p:nvPr userDrawn="true"/>
        </p:nvPicPr>
        <p:blipFill>
          <a:blip r:embed="rId4" cstate="print">
            <a:extLst>
              <a:ext uri="{28A0092B-C50C-407E-A947-70E740481C1C}">
                <a14:useLocalDpi xmlns:a14="http://schemas.microsoft.com/office/drawing/2010/main" val="false"/>
              </a:ext>
            </a:extLst>
          </a:blip>
          <a:stretch>
            <a:fillRect/>
          </a:stretch>
        </p:blipFill>
        <p:spPr>
          <a:xfrm>
            <a:off x="9073832" y="2540"/>
            <a:ext cx="3352802" cy="838200"/>
          </a:xfrm>
          <a:prstGeom prst="rect">
            <a:avLst/>
          </a:prstGeom>
        </p:spPr>
      </p:pic>
      <p:sp>
        <p:nvSpPr>
          <p:cNvPr id="14" name="文本框 13"/>
          <p:cNvSpPr txBox="true"/>
          <p:nvPr/>
        </p:nvSpPr>
        <p:spPr>
          <a:xfrm>
            <a:off x="1203579" y="3315274"/>
            <a:ext cx="2034540" cy="337185"/>
          </a:xfrm>
          <a:prstGeom prst="rect">
            <a:avLst/>
          </a:prstGeom>
          <a:noFill/>
        </p:spPr>
        <p:txBody>
          <a:bodyPr wrap="none" rtlCol="0">
            <a:spAutoFit/>
          </a:bodyPr>
          <a:p>
            <a:pPr algn="ctr"/>
            <a:r>
              <a:rPr lang="en-US" altLang="zh-CN" sz="1600" b="1" dirty="0">
                <a:solidFill>
                  <a:schemeClr val="tx1">
                    <a:lumMod val="65000"/>
                    <a:lumOff val="35000"/>
                  </a:schemeClr>
                </a:solidFill>
                <a:latin typeface="微软雅黑" panose="020B0503020204020204" charset="-122"/>
                <a:ea typeface="微软雅黑" panose="020B0503020204020204" charset="-122"/>
              </a:rPr>
              <a:t>INTERNET CREDIT</a:t>
            </a:r>
            <a:endParaRPr lang="en-US" altLang="zh-CN" sz="1600" b="1" dirty="0">
              <a:solidFill>
                <a:schemeClr val="tx1">
                  <a:lumMod val="65000"/>
                  <a:lumOff val="35000"/>
                </a:schemeClr>
              </a:solidFill>
              <a:latin typeface="微软雅黑" panose="020B0503020204020204" charset="-122"/>
              <a:ea typeface="微软雅黑" panose="020B0503020204020204" charset="-122"/>
            </a:endParaRPr>
          </a:p>
        </p:txBody>
      </p:sp>
      <p:pic>
        <p:nvPicPr>
          <p:cNvPr id="5" name="图片 4"/>
          <p:cNvPicPr>
            <a:picLocks noChangeAspect="true"/>
          </p:cNvPicPr>
          <p:nvPr/>
        </p:nvPicPr>
        <p:blipFill>
          <a:blip r:embed="rId5"/>
          <a:stretch>
            <a:fillRect/>
          </a:stretch>
        </p:blipFill>
        <p:spPr>
          <a:xfrm>
            <a:off x="1630045" y="2007235"/>
            <a:ext cx="1180465" cy="1180465"/>
          </a:xfrm>
          <a:prstGeom prst="rect">
            <a:avLst/>
          </a:prstGeom>
        </p:spPr>
      </p:pic>
      <p:pic>
        <p:nvPicPr>
          <p:cNvPr id="9" name="44B7C0F4-79DB-4F8B-9303-0E098D69D8BE-2" descr="/tmp/qt_temp.XV2261qt_temp"/>
          <p:cNvPicPr>
            <a:picLocks noChangeAspect="true"/>
          </p:cNvPicPr>
          <p:nvPr/>
        </p:nvPicPr>
        <p:blipFill>
          <a:blip r:embed="rId6"/>
          <a:stretch>
            <a:fillRect/>
          </a:stretch>
        </p:blipFill>
        <p:spPr>
          <a:xfrm>
            <a:off x="9342120" y="4352290"/>
            <a:ext cx="1305560" cy="13055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true"/>
          </p:cNvPicPr>
          <p:nvPr/>
        </p:nvPicPr>
        <p:blipFill>
          <a:blip r:embed="rId1"/>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9579610"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rPr>
              <a:t>本部分简介</a:t>
            </a:r>
            <a:endParaRPr lang="zh-CN" sz="3200" dirty="0">
              <a:solidFill>
                <a:schemeClr val="bg1"/>
              </a:solidFill>
              <a:latin typeface="微软雅黑" panose="020B0503020204020204" charset="-122"/>
              <a:ea typeface="微软雅黑" panose="020B0503020204020204" charset="-122"/>
            </a:endParaRPr>
          </a:p>
        </p:txBody>
      </p:sp>
      <p:sp>
        <p:nvSpPr>
          <p:cNvPr id="4" name="Rectangle 2"/>
          <p:cNvSpPr>
            <a:spLocks noGrp="true"/>
          </p:cNvSpPr>
          <p:nvPr>
            <p:ph type="title"/>
          </p:nvPr>
        </p:nvSpPr>
        <p:spPr>
          <a:xfrm>
            <a:off x="1986280" y="2287270"/>
            <a:ext cx="669290" cy="2041525"/>
          </a:xfrm>
        </p:spPr>
        <p:txBody>
          <a:bodyPr vert="horz" wrap="square" lIns="91440" tIns="45720" rIns="91440" bIns="45720" anchor="ctr" anchorCtr="false">
            <a:noAutofit/>
          </a:bodyPr>
          <a:p>
            <a:pPr eaLnBrk="1" hangingPunct="1"/>
            <a:r>
              <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本部分大纲</a:t>
            </a:r>
            <a:endPar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
        <p:nvSpPr>
          <p:cNvPr id="9" name="Rectangle 83"/>
          <p:cNvSpPr>
            <a:spLocks noChangeArrowheads="true"/>
          </p:cNvSpPr>
          <p:nvPr/>
        </p:nvSpPr>
        <p:spPr bwMode="auto">
          <a:xfrm>
            <a:off x="3543935" y="1536383"/>
            <a:ext cx="6014085" cy="3784600"/>
          </a:xfrm>
          <a:prstGeom prst="rect">
            <a:avLst/>
          </a:prstGeom>
          <a:noFill/>
          <a:ln w="9525" algn="ctr">
            <a:noFill/>
            <a:miter lim="800000"/>
          </a:ln>
          <a:effectLst/>
        </p:spPr>
        <p:txBody>
          <a:bodyPr wrap="square" anchor="ctr">
            <a:spAutoFit/>
          </a:bodyPr>
          <a:p>
            <a:pPr marL="0" marR="0" lvl="0" indent="0" algn="l" defTabSz="914400" rtl="0" fontAlgn="base">
              <a:lnSpc>
                <a:spcPct val="150000"/>
              </a:lnSpc>
              <a:spcBef>
                <a:spcPct val="0"/>
              </a:spcBef>
              <a:spcAft>
                <a:spcPct val="0"/>
              </a:spcAft>
              <a:buClrTx/>
              <a:buSzTx/>
              <a:buFontTx/>
              <a:buNone/>
              <a:defRPr/>
            </a:pPr>
            <a:r>
              <a:rPr kumimoji="0" lang="zh-CN" altLang="en-US" sz="2400" i="0" u="none" strike="noStrike" kern="1200" cap="none" spc="0" normalizeH="0" baseline="0" noProof="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uLnTx/>
                <a:uFillTx/>
                <a:latin typeface="微软雅黑" panose="020B0503020204020204" charset="-122"/>
                <a:ea typeface="微软雅黑" panose="020B0503020204020204" charset="-122"/>
                <a:cs typeface="微软雅黑" panose="020B0503020204020204" charset="-122"/>
              </a:rPr>
              <a:t>第一节  智能商业大变革</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fontAlgn="base">
              <a:lnSpc>
                <a:spcPct val="150000"/>
              </a:lnSpc>
              <a:spcBef>
                <a:spcPct val="0"/>
              </a:spcBef>
              <a:spcAft>
                <a:spcPct val="0"/>
              </a:spcAft>
              <a:buClrTx/>
              <a:buSzTx/>
              <a:buFontTx/>
              <a:buNone/>
              <a:defRPr/>
            </a:pPr>
            <a:r>
              <a:rPr kumimoji="0" lang="zh-CN" altLang="en-US" sz="2400" i="0" u="none" strike="noStrike" kern="1200" cap="none" spc="0" normalizeH="0" baseline="0" noProof="0" dirty="0">
                <a:ln>
                  <a:noFill/>
                </a:ln>
                <a:effectLst/>
                <a:uLnTx/>
                <a:uFillTx/>
                <a:latin typeface="微软雅黑" panose="020B0503020204020204" charset="-122"/>
                <a:ea typeface="微软雅黑" panose="020B0503020204020204" charset="-122"/>
                <a:cs typeface="微软雅黑" panose="020B0503020204020204" charset="-122"/>
              </a:rPr>
              <a:t>第二节  互联网的本质</a:t>
            </a:r>
            <a:r>
              <a:rPr kumimoji="0" lang="zh-CN" altLang="en-US" sz="2400" b="1" i="0" u="none" strike="noStrike" kern="1200" cap="none" spc="0" normalizeH="0" baseline="0" noProof="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uLnTx/>
                <a:uFillTx/>
                <a:latin typeface="微软雅黑" panose="020B0503020204020204" charset="-122"/>
                <a:ea typeface="微软雅黑" panose="020B0503020204020204" charset="-122"/>
                <a:cs typeface="微软雅黑" panose="020B0503020204020204" charset="-122"/>
              </a:rPr>
              <a:t> </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fontAlgn="base">
              <a:lnSpc>
                <a:spcPct val="150000"/>
              </a:lnSpc>
              <a:spcBef>
                <a:spcPct val="0"/>
              </a:spcBef>
              <a:spcAft>
                <a:spcPct val="0"/>
              </a:spcAft>
              <a:buClrTx/>
              <a:buSzTx/>
              <a:buFontTx/>
              <a:buNone/>
              <a:defRPr/>
            </a:pPr>
            <a:r>
              <a:rPr kumimoji="0" lang="zh-CN" altLang="en-US" sz="2400" i="0" u="none" strike="noStrike" kern="1200" cap="none" spc="0" normalizeH="0" baseline="0" noProof="0" dirty="0">
                <a:ln>
                  <a:noFill/>
                </a:ln>
                <a:effectLst/>
                <a:uLnTx/>
                <a:uFillTx/>
                <a:latin typeface="微软雅黑" panose="020B0503020204020204" charset="-122"/>
                <a:ea typeface="微软雅黑" panose="020B0503020204020204" charset="-122"/>
                <a:cs typeface="微软雅黑" panose="020B0503020204020204" charset="-122"/>
              </a:rPr>
              <a:t>第三节  智能商业双螺旋之一：网络协同</a:t>
            </a:r>
            <a:endParaRPr kumimoji="0" lang="zh-CN" altLang="en-US" sz="2400" i="0" u="none" strike="noStrike" kern="1200" cap="none" spc="0" normalizeH="0" baseline="0" noProof="0" dirty="0">
              <a:ln>
                <a:noFill/>
              </a:ln>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fontAlgn="base">
              <a:lnSpc>
                <a:spcPct val="150000"/>
              </a:lnSpc>
              <a:spcBef>
                <a:spcPct val="0"/>
              </a:spcBef>
              <a:spcAft>
                <a:spcPct val="0"/>
              </a:spcAft>
              <a:buClrTx/>
              <a:buSzTx/>
              <a:buFontTx/>
              <a:buNone/>
              <a:defRPr/>
            </a:pPr>
            <a:r>
              <a:rPr kumimoji="0" lang="zh-CN" altLang="en-US" sz="2400" i="0" u="none" strike="noStrike" kern="1200" cap="none" spc="0" normalizeH="0" baseline="0" noProof="0" dirty="0">
                <a:ln>
                  <a:noFill/>
                </a:ln>
                <a:effectLst/>
                <a:uLnTx/>
                <a:uFillTx/>
                <a:latin typeface="微软雅黑" panose="020B0503020204020204" charset="-122"/>
                <a:ea typeface="微软雅黑" panose="020B0503020204020204" charset="-122"/>
                <a:cs typeface="微软雅黑" panose="020B0503020204020204" charset="-122"/>
              </a:rPr>
              <a:t>第四节</a:t>
            </a:r>
            <a:r>
              <a:rPr kumimoji="0" lang="en-US" altLang="zh-CN" sz="2400" i="0" u="none" strike="noStrike" kern="1200" cap="none" spc="0" normalizeH="0" baseline="0" noProof="0" dirty="0">
                <a:ln>
                  <a:noFill/>
                </a:ln>
                <a:effectLst/>
                <a:uLnTx/>
                <a:uFillTx/>
                <a:latin typeface="微软雅黑" panose="020B0503020204020204" charset="-122"/>
                <a:ea typeface="微软雅黑" panose="020B0503020204020204" charset="-122"/>
                <a:cs typeface="微软雅黑" panose="020B0503020204020204" charset="-122"/>
              </a:rPr>
              <a:t>  </a:t>
            </a:r>
            <a:r>
              <a:rPr kumimoji="0" lang="zh-CN" altLang="en-US" sz="2400" i="0" u="none" strike="noStrike" kern="1200" cap="none" spc="0" normalizeH="0" baseline="0" noProof="0" dirty="0">
                <a:ln>
                  <a:noFill/>
                </a:ln>
                <a:effectLst/>
                <a:uLnTx/>
                <a:uFillTx/>
                <a:latin typeface="微软雅黑" panose="020B0503020204020204" charset="-122"/>
                <a:ea typeface="微软雅黑" panose="020B0503020204020204" charset="-122"/>
                <a:cs typeface="微软雅黑" panose="020B0503020204020204" charset="-122"/>
              </a:rPr>
              <a:t>智能商业双螺旋之二：</a:t>
            </a: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 数据智能</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fontAlgn="base">
              <a:lnSpc>
                <a:spcPct val="150000"/>
              </a:lnSpc>
              <a:spcBef>
                <a:spcPct val="0"/>
              </a:spcBef>
              <a:spcAft>
                <a:spcPct val="0"/>
              </a:spcAft>
              <a:buClrTx/>
              <a:buSzTx/>
              <a:buFontTx/>
              <a:buNone/>
              <a:defRPr/>
            </a:pP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第五节</a:t>
            </a:r>
            <a:r>
              <a:rPr kumimoji="0" lang="en-US" alt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  </a:t>
            </a: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智能商业的特征：向精准提升</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fontAlgn="base">
              <a:lnSpc>
                <a:spcPct val="150000"/>
              </a:lnSpc>
              <a:spcBef>
                <a:spcPct val="0"/>
              </a:spcBef>
              <a:spcAft>
                <a:spcPct val="0"/>
              </a:spcAft>
              <a:buClrTx/>
              <a:buSzTx/>
              <a:buFontTx/>
              <a:buNone/>
              <a:defRPr/>
            </a:pP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第六节</a:t>
            </a:r>
            <a:r>
              <a:rPr kumimoji="0" lang="en-US" alt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  </a:t>
            </a: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黑洞效应：智能商业胜出的秘密</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p:txBody>
      </p:sp>
      <p:grpSp>
        <p:nvGrpSpPr>
          <p:cNvPr id="2" name="组合 1"/>
          <p:cNvGrpSpPr/>
          <p:nvPr/>
        </p:nvGrpSpPr>
        <p:grpSpPr>
          <a:xfrm>
            <a:off x="-2" y="2575"/>
            <a:ext cx="12192002" cy="6851867"/>
            <a:chOff x="-2" y="2575"/>
            <a:chExt cx="12192002" cy="6851867"/>
          </a:xfrm>
        </p:grpSpPr>
        <p:pic>
          <p:nvPicPr>
            <p:cNvPr id="20" name="图片 19"/>
            <p:cNvPicPr>
              <a:picLocks noChangeAspect="true"/>
            </p:cNvPicPr>
            <p:nvPr/>
          </p:nvPicPr>
          <p:blipFill>
            <a:blip r:embed="rId1">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1">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1">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1">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spTree>
  </p:cSld>
  <p:clrMapOvr>
    <a:masterClrMapping/>
  </p:clrMapOvr>
  <mc:AlternateContent xmlns:mc="http://schemas.openxmlformats.org/markup-compatibility/2006">
    <mc:Choice xmlns:p14="http://schemas.microsoft.com/office/powerpoint/2010/main" Requires="p14">
      <p:transition p14:dur="0" advClick="false" advTm="0"/>
    </mc:Choice>
    <mc:Fallback>
      <p:transition advClick="false"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第一节 智能商业大变革</a:t>
            </a:r>
            <a:endParaRPr lang="zh-CN" sz="3200" dirty="0">
              <a:solidFill>
                <a:schemeClr val="bg1"/>
              </a:solidFill>
              <a:latin typeface="微软雅黑" panose="020B0503020204020204" charset="-122"/>
              <a:ea typeface="微软雅黑" panose="020B0503020204020204" charset="-122"/>
              <a:sym typeface="+mn-ea"/>
            </a:endParaRPr>
          </a:p>
        </p:txBody>
      </p:sp>
      <p:sp>
        <p:nvSpPr>
          <p:cNvPr id="11" name="AutoShape 4"/>
          <p:cNvSpPr>
            <a:spLocks noChangeArrowheads="true"/>
          </p:cNvSpPr>
          <p:nvPr/>
        </p:nvSpPr>
        <p:spPr bwMode="blackWhite">
          <a:xfrm>
            <a:off x="2698750" y="2395220"/>
            <a:ext cx="7762240" cy="495300"/>
          </a:xfrm>
          <a:prstGeom prst="roundRect">
            <a:avLst>
              <a:gd name="adj" fmla="val 9106"/>
            </a:avLst>
          </a:prstGeom>
          <a:gradFill rotWithShape="true">
            <a:gsLst>
              <a:gs pos="0">
                <a:schemeClr val="accent2"/>
              </a:gs>
              <a:gs pos="100000">
                <a:schemeClr val="accent2">
                  <a:gamma/>
                  <a:tint val="69804"/>
                  <a:invGamma/>
                </a:schemeClr>
              </a:gs>
            </a:gsLst>
            <a:lin ang="5400000" scaled="true"/>
          </a:gradFill>
          <a:ln w="25400">
            <a:solidFill>
              <a:schemeClr val="bg1"/>
            </a:solidFill>
            <a:round/>
          </a:ln>
          <a:effectLst/>
        </p:spPr>
        <p:txBody>
          <a:bodyPr wrap="none" anchor="ctr"/>
          <a:p>
            <a:pPr marL="0" marR="0" lvl="0" indent="0" algn="ctr" defTabSz="914400" rtl="0" eaLnBrk="0" fontAlgn="base" latinLnBrk="0" hangingPunct="0">
              <a:lnSpc>
                <a:spcPct val="80000"/>
              </a:lnSpc>
              <a:spcBef>
                <a:spcPct val="20000"/>
              </a:spcBef>
              <a:spcAft>
                <a:spcPct val="0"/>
              </a:spcAft>
              <a:buClr>
                <a:schemeClr val="hlink"/>
              </a:buClr>
              <a:buSzTx/>
              <a:buFont typeface="Wingdings" panose="05000000000000000000" pitchFamily="2" charset="2"/>
              <a:buNone/>
              <a:defRPr/>
            </a:pP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掌握智能商业双螺旋模型</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17" name="AutoShape 5"/>
          <p:cNvSpPr>
            <a:spLocks noChangeArrowheads="true"/>
          </p:cNvSpPr>
          <p:nvPr/>
        </p:nvSpPr>
        <p:spPr bwMode="blackWhite">
          <a:xfrm>
            <a:off x="2698750" y="2983865"/>
            <a:ext cx="7762240" cy="655955"/>
          </a:xfrm>
          <a:prstGeom prst="roundRect">
            <a:avLst>
              <a:gd name="adj" fmla="val 9106"/>
            </a:avLst>
          </a:prstGeom>
          <a:gradFill rotWithShape="true">
            <a:gsLst>
              <a:gs pos="0">
                <a:srgbClr val="699D5F"/>
              </a:gs>
              <a:gs pos="100000">
                <a:srgbClr val="96BB8F"/>
              </a:gs>
            </a:gsLst>
            <a:lin ang="5400000" scaled="true"/>
          </a:gradFill>
          <a:ln w="25400">
            <a:solidFill>
              <a:schemeClr val="bg1"/>
            </a:solidFill>
            <a:round/>
          </a:ln>
          <a:effectLst/>
        </p:spPr>
        <p:txBody>
          <a:bodyPr wrap="none" anchor="ctr"/>
          <a:p>
            <a:pPr marL="0" marR="0" lvl="0" indent="0" algn="ctr" defTabSz="914400" rtl="0" eaLnBrk="0" fontAlgn="base" latinLnBrk="0" hangingPunct="0">
              <a:lnSpc>
                <a:spcPct val="80000"/>
              </a:lnSpc>
              <a:spcBef>
                <a:spcPct val="20000"/>
              </a:spcBef>
              <a:spcAft>
                <a:spcPct val="0"/>
              </a:spcAft>
              <a:buClr>
                <a:schemeClr val="hlink"/>
              </a:buClr>
              <a:buSzTx/>
              <a:buFont typeface="Wingdings" panose="05000000000000000000" pitchFamily="2" charset="2"/>
              <a:buNone/>
              <a:defRPr/>
            </a:pP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掌握智能商业的特征和创新方向</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2" name="AutoShape 6"/>
          <p:cNvSpPr>
            <a:spLocks noChangeArrowheads="true"/>
          </p:cNvSpPr>
          <p:nvPr/>
        </p:nvSpPr>
        <p:spPr bwMode="blackWhite">
          <a:xfrm>
            <a:off x="2698750" y="3733165"/>
            <a:ext cx="7762240" cy="611505"/>
          </a:xfrm>
          <a:prstGeom prst="roundRect">
            <a:avLst>
              <a:gd name="adj" fmla="val 9106"/>
            </a:avLst>
          </a:prstGeom>
          <a:gradFill rotWithShape="true">
            <a:gsLst>
              <a:gs pos="0">
                <a:schemeClr val="hlink"/>
              </a:gs>
              <a:gs pos="100000">
                <a:schemeClr val="hlink">
                  <a:gamma/>
                  <a:tint val="69804"/>
                  <a:invGamma/>
                </a:schemeClr>
              </a:gs>
            </a:gsLst>
            <a:lin ang="5400000" scaled="true"/>
          </a:gradFill>
          <a:ln w="25400">
            <a:solidFill>
              <a:schemeClr val="bg1"/>
            </a:solidFill>
            <a:round/>
          </a:ln>
          <a:effectLst/>
        </p:spPr>
        <p:txBody>
          <a:bodyPr wrap="none" anchor="ctr"/>
          <a:p>
            <a:pPr marL="0" marR="0" lvl="0" indent="0" algn="ctr" defTabSz="914400" rtl="0" eaLnBrk="0" fontAlgn="base" latinLnBrk="0" hangingPunct="0">
              <a:lnSpc>
                <a:spcPct val="80000"/>
              </a:lnSpc>
              <a:spcBef>
                <a:spcPct val="20000"/>
              </a:spcBef>
              <a:spcAft>
                <a:spcPct val="0"/>
              </a:spcAft>
              <a:buClr>
                <a:schemeClr val="hlink"/>
              </a:buClr>
              <a:buSzTx/>
              <a:buFont typeface="Wingdings" panose="05000000000000000000" pitchFamily="2" charset="2"/>
              <a:buNone/>
              <a:defRPr/>
            </a:pP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了解未来智能商业的可能发展方向 </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p:txBody>
      </p:sp>
      <p:sp>
        <p:nvSpPr>
          <p:cNvPr id="4" name="Rectangle 2"/>
          <p:cNvSpPr>
            <a:spLocks noGrp="true"/>
          </p:cNvSpPr>
          <p:nvPr/>
        </p:nvSpPr>
        <p:spPr>
          <a:xfrm>
            <a:off x="1616710" y="2291080"/>
            <a:ext cx="669290" cy="2041525"/>
          </a:xfrm>
          <a:prstGeom prst="rect">
            <a:avLst/>
          </a:prstGeom>
        </p:spPr>
        <p:txBody>
          <a:bodyPr vert="horz" wrap="square" lIns="91440" tIns="45720" rIns="91440" bIns="45720" rtlCol="0" anchor="ctr" anchorCtr="false">
            <a:normAutofit lnSpcReduction="20000"/>
          </a:bodyPr>
          <a:lstStyle>
            <a:lvl1pPr algn="ctr" defTabSz="914400" rtl="0" eaLnBrk="1" latinLnBrk="0" hangingPunct="1">
              <a:lnSpc>
                <a:spcPct val="130000"/>
              </a:lnSpc>
              <a:spcBef>
                <a:spcPct val="0"/>
              </a:spcBef>
              <a:buNone/>
              <a:defRPr sz="6000" kern="1200">
                <a:solidFill>
                  <a:schemeClr val="tx1"/>
                </a:solidFill>
                <a:effectLst>
                  <a:outerShdw blurRad="38100" dist="38100" dir="2700000" algn="tl">
                    <a:srgbClr val="000000">
                      <a:alpha val="43137"/>
                    </a:srgbClr>
                  </a:outerShdw>
                </a:effectLst>
                <a:latin typeface="+mj-lt"/>
                <a:ea typeface="+mj-ea"/>
                <a:cs typeface="+mj-cs"/>
              </a:defRPr>
            </a:lvl1pPr>
          </a:lstStyle>
          <a:p>
            <a:pPr eaLnBrk="1" hangingPunct="1"/>
            <a:r>
              <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学习目标</a:t>
            </a:r>
            <a:endPar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true"/>
          </p:cNvPicPr>
          <p:nvPr/>
        </p:nvPicPr>
        <p:blipFill>
          <a:blip r:embed="rId1"/>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rPr>
              <a:t>第一节 智能商业大变革</a:t>
            </a:r>
            <a:endParaRPr lang="zh-CN" altLang="en-US" sz="3200" dirty="0">
              <a:solidFill>
                <a:schemeClr val="bg1"/>
              </a:solidFill>
              <a:latin typeface="微软雅黑" panose="020B0503020204020204" charset="-122"/>
              <a:ea typeface="微软雅黑" panose="020B0503020204020204" charset="-122"/>
            </a:endParaRPr>
          </a:p>
        </p:txBody>
      </p:sp>
      <p:sp>
        <p:nvSpPr>
          <p:cNvPr id="9225" name="AutoShape 6"/>
          <p:cNvSpPr/>
          <p:nvPr/>
        </p:nvSpPr>
        <p:spPr>
          <a:xfrm>
            <a:off x="3706495" y="3893185"/>
            <a:ext cx="5230495" cy="532765"/>
          </a:xfrm>
          <a:prstGeom prst="roundRect">
            <a:avLst>
              <a:gd name="adj" fmla="val 50000"/>
            </a:avLst>
          </a:prstGeom>
          <a:noFill/>
          <a:ln w="28575" cap="flat" cmpd="sng">
            <a:solidFill>
              <a:srgbClr val="DDDDDD"/>
            </a:solidFill>
            <a:prstDash val="solid"/>
            <a:headEnd type="none" w="med" len="med"/>
            <a:tailEnd type="none" w="med" len="med"/>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a:spcBef>
                <a:spcPct val="0"/>
              </a:spcBef>
              <a:buClrTx/>
              <a:buFont typeface="Arial" panose="020B0604020202020204" pitchFamily="34" charset="0"/>
              <a:buNone/>
            </a:pPr>
            <a:r>
              <a:rPr lang="zh-CN" altLang="en-US" sz="2400" b="1" dirty="0">
                <a:latin typeface="微软雅黑" panose="020B0503020204020204" charset="-122"/>
                <a:ea typeface="微软雅黑" panose="020B0503020204020204" charset="-122"/>
              </a:rPr>
              <a:t>三、未来已来，智能商业将走向何方</a:t>
            </a:r>
            <a:endParaRPr lang="zh-CN" altLang="en-US" sz="2400" b="1" dirty="0">
              <a:latin typeface="微软雅黑" panose="020B0503020204020204" charset="-122"/>
              <a:ea typeface="微软雅黑" panose="020B0503020204020204" charset="-122"/>
            </a:endParaRPr>
          </a:p>
        </p:txBody>
      </p:sp>
      <p:sp>
        <p:nvSpPr>
          <p:cNvPr id="9226" name="AutoShape 7"/>
          <p:cNvSpPr/>
          <p:nvPr/>
        </p:nvSpPr>
        <p:spPr>
          <a:xfrm>
            <a:off x="3375660" y="3171825"/>
            <a:ext cx="5716905" cy="532765"/>
          </a:xfrm>
          <a:prstGeom prst="roundRect">
            <a:avLst>
              <a:gd name="adj" fmla="val 50000"/>
            </a:avLst>
          </a:prstGeom>
          <a:noFill/>
          <a:ln w="28575" cap="flat" cmpd="sng">
            <a:solidFill>
              <a:srgbClr val="DDDDDD"/>
            </a:solidFill>
            <a:prstDash val="solid"/>
            <a:headEnd type="none" w="med" len="med"/>
            <a:tailEnd type="none" w="med" len="med"/>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a:spcBef>
                <a:spcPct val="0"/>
              </a:spcBef>
              <a:buClrTx/>
              <a:buFont typeface="Arial" panose="020B0604020202020204" pitchFamily="34" charset="0"/>
              <a:buNone/>
            </a:pPr>
            <a:r>
              <a:rPr lang="zh-CN" altLang="en-US" sz="2400" b="1" dirty="0">
                <a:latin typeface="微软雅黑" panose="020B0503020204020204" charset="-122"/>
                <a:ea typeface="微软雅黑" panose="020B0503020204020204" charset="-122"/>
              </a:rPr>
              <a:t>二、双螺旋构成：网络协同</a:t>
            </a:r>
            <a:r>
              <a:rPr lang="en-US" altLang="zh-CN" sz="2400" b="1" dirty="0">
                <a:latin typeface="微软雅黑" panose="020B0503020204020204" charset="-122"/>
                <a:ea typeface="微软雅黑" panose="020B0503020204020204" charset="-122"/>
              </a:rPr>
              <a:t> + </a:t>
            </a:r>
            <a:r>
              <a:rPr lang="zh-CN" altLang="en-US" sz="2400" b="1" dirty="0">
                <a:latin typeface="微软雅黑" panose="020B0503020204020204" charset="-122"/>
                <a:ea typeface="微软雅黑" panose="020B0503020204020204" charset="-122"/>
              </a:rPr>
              <a:t>数据智能</a:t>
            </a:r>
            <a:endParaRPr lang="zh-CN" altLang="en-US" sz="2400" b="1" dirty="0">
              <a:latin typeface="微软雅黑" panose="020B0503020204020204" charset="-122"/>
              <a:ea typeface="微软雅黑" panose="020B0503020204020204" charset="-122"/>
            </a:endParaRPr>
          </a:p>
        </p:txBody>
      </p:sp>
      <p:sp>
        <p:nvSpPr>
          <p:cNvPr id="9227" name="AutoShape 8"/>
          <p:cNvSpPr/>
          <p:nvPr/>
        </p:nvSpPr>
        <p:spPr>
          <a:xfrm>
            <a:off x="3027680" y="2451735"/>
            <a:ext cx="6137275" cy="532765"/>
          </a:xfrm>
          <a:prstGeom prst="roundRect">
            <a:avLst>
              <a:gd name="adj" fmla="val 50000"/>
            </a:avLst>
          </a:prstGeom>
          <a:noFill/>
          <a:ln w="28575" cap="flat" cmpd="sng">
            <a:solidFill>
              <a:srgbClr val="DDDDDD"/>
            </a:solidFill>
            <a:prstDash val="solid"/>
            <a:headEnd type="none" w="med" len="med"/>
            <a:tailEnd type="none" w="med" len="med"/>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a:spcBef>
                <a:spcPct val="0"/>
              </a:spcBef>
              <a:buClrTx/>
              <a:buFont typeface="Arial" panose="020B0604020202020204" pitchFamily="34" charset="0"/>
              <a:buNone/>
            </a:pPr>
            <a:r>
              <a:rPr lang="zh-CN" altLang="en-US" sz="2400" b="1" dirty="0">
                <a:latin typeface="微软雅黑" panose="020B0503020204020204" charset="-122"/>
                <a:ea typeface="微软雅黑" panose="020B0503020204020204" charset="-122"/>
                <a:cs typeface="微软雅黑" panose="020B0503020204020204" charset="-122"/>
              </a:rPr>
              <a:t>一、智能商业：网络和数据时代的必然选择</a:t>
            </a:r>
            <a:r>
              <a:rPr lang="zh-CN" altLang="en-US" sz="2400" dirty="0">
                <a:latin typeface="微软雅黑" panose="020B0503020204020204" charset="-122"/>
                <a:ea typeface="微软雅黑" panose="020B0503020204020204" charset="-122"/>
                <a:cs typeface="微软雅黑" panose="020B0503020204020204" charset="-122"/>
              </a:rPr>
              <a:t> </a:t>
            </a:r>
            <a:endParaRPr lang="zh-CN" altLang="en-US" sz="2400" dirty="0">
              <a:latin typeface="微软雅黑" panose="020B0503020204020204" charset="-122"/>
              <a:ea typeface="微软雅黑" panose="020B0503020204020204" charset="-122"/>
              <a:cs typeface="微软雅黑" panose="020B0503020204020204" charset="-122"/>
            </a:endParaRPr>
          </a:p>
        </p:txBody>
      </p:sp>
      <p:grpSp>
        <p:nvGrpSpPr>
          <p:cNvPr id="9228" name="Group 9"/>
          <p:cNvGrpSpPr/>
          <p:nvPr/>
        </p:nvGrpSpPr>
        <p:grpSpPr>
          <a:xfrm rot="0">
            <a:off x="2384425" y="2585085"/>
            <a:ext cx="422275" cy="399415"/>
            <a:chOff x="0" y="0"/>
            <a:chExt cx="1615" cy="1615"/>
          </a:xfrm>
        </p:grpSpPr>
        <p:sp>
          <p:nvSpPr>
            <p:cNvPr id="9268" name="Oval 10"/>
            <p:cNvSpPr/>
            <p:nvPr/>
          </p:nvSpPr>
          <p:spPr>
            <a:xfrm>
              <a:off x="0" y="0"/>
              <a:ext cx="1615" cy="1615"/>
            </a:xfrm>
            <a:prstGeom prst="ellipse">
              <a:avLst/>
            </a:prstGeom>
            <a:gradFill rotWithShape="true">
              <a:gsLst>
                <a:gs pos="0">
                  <a:srgbClr val="767676"/>
                </a:gs>
                <a:gs pos="50000">
                  <a:srgbClr val="FFFFFF"/>
                </a:gs>
                <a:gs pos="100000">
                  <a:srgbClr val="767676"/>
                </a:gs>
              </a:gsLst>
              <a:lin ang="540000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9269" name="Oval 11"/>
            <p:cNvSpPr/>
            <p:nvPr/>
          </p:nvSpPr>
          <p:spPr>
            <a:xfrm>
              <a:off x="92" y="91"/>
              <a:ext cx="1430" cy="1430"/>
            </a:xfrm>
            <a:prstGeom prst="ellipse">
              <a:avLst/>
            </a:prstGeom>
            <a:gradFill rotWithShape="true">
              <a:gsLst>
                <a:gs pos="0">
                  <a:srgbClr val="FFFFFF"/>
                </a:gs>
                <a:gs pos="50000">
                  <a:srgbClr val="A2A2A2"/>
                </a:gs>
                <a:gs pos="100000">
                  <a:srgbClr val="FFFFFF"/>
                </a:gs>
              </a:gsLst>
              <a:lin ang="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3" name="Oval 12"/>
            <p:cNvSpPr>
              <a:spLocks noChangeArrowheads="true"/>
            </p:cNvSpPr>
            <p:nvPr/>
          </p:nvSpPr>
          <p:spPr bwMode="auto">
            <a:xfrm>
              <a:off x="175" y="175"/>
              <a:ext cx="1265" cy="1265"/>
            </a:xfrm>
            <a:prstGeom prst="ellipse">
              <a:avLst/>
            </a:prstGeom>
            <a:gradFill rotWithShape="true">
              <a:gsLst>
                <a:gs pos="0">
                  <a:srgbClr val="9999FF"/>
                </a:gs>
                <a:gs pos="50000">
                  <a:srgbClr val="FFFFFF"/>
                </a:gs>
                <a:gs pos="100000">
                  <a:srgbClr val="9999FF"/>
                </a:gs>
              </a:gsLst>
              <a:lin ang="18900000" scaled="true"/>
            </a:gradFill>
            <a:ln>
              <a:noFill/>
            </a:ln>
          </p:spPr>
          <p:txBody>
            <a:bodyPr wrap="square"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9271" name="Oval 13"/>
            <p:cNvSpPr/>
            <p:nvPr/>
          </p:nvSpPr>
          <p:spPr>
            <a:xfrm>
              <a:off x="176" y="176"/>
              <a:ext cx="1262" cy="1264"/>
            </a:xfrm>
            <a:prstGeom prst="ellipse">
              <a:avLst/>
            </a:prstGeom>
            <a:gradFill rotWithShape="true">
              <a:gsLst>
                <a:gs pos="0">
                  <a:srgbClr val="000000"/>
                </a:gs>
                <a:gs pos="100000">
                  <a:srgbClr val="FFCC00"/>
                </a:gs>
              </a:gsLst>
              <a:lin ang="18900000" scaled="true"/>
              <a:tileRect/>
            </a:gradFill>
            <a:ln w="9525">
              <a:noFill/>
            </a:ln>
          </p:spPr>
          <p:txBody>
            <a:bodyPr wrap="square"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4" name="Oval 14"/>
            <p:cNvSpPr>
              <a:spLocks noChangeArrowheads="true"/>
            </p:cNvSpPr>
            <p:nvPr/>
          </p:nvSpPr>
          <p:spPr bwMode="auto">
            <a:xfrm>
              <a:off x="256" y="256"/>
              <a:ext cx="1097" cy="1104"/>
            </a:xfrm>
            <a:prstGeom prst="ellipse">
              <a:avLst/>
            </a:prstGeom>
            <a:gradFill rotWithShape="true">
              <a:gsLst>
                <a:gs pos="0">
                  <a:srgbClr val="9999FF"/>
                </a:gs>
                <a:gs pos="50000">
                  <a:srgbClr val="53538A"/>
                </a:gs>
                <a:gs pos="100000">
                  <a:srgbClr val="9999FF"/>
                </a:gs>
              </a:gsLst>
              <a:lin ang="2700000" scaled="true"/>
            </a:gradFill>
            <a:ln>
              <a:noFill/>
            </a:ln>
          </p:spPr>
          <p:txBody>
            <a:bodyPr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9273" name="Oval 15"/>
            <p:cNvSpPr/>
            <p:nvPr/>
          </p:nvSpPr>
          <p:spPr>
            <a:xfrm>
              <a:off x="259" y="259"/>
              <a:ext cx="1096" cy="1098"/>
            </a:xfrm>
            <a:prstGeom prst="ellipse">
              <a:avLst/>
            </a:prstGeom>
            <a:gradFill rotWithShape="true">
              <a:gsLst>
                <a:gs pos="0">
                  <a:srgbClr val="FFCC00"/>
                </a:gs>
                <a:gs pos="100000">
                  <a:srgbClr val="7C6300"/>
                </a:gs>
              </a:gsLst>
              <a:lin ang="18900000" scaled="true"/>
              <a:tileRect/>
            </a:gradFill>
            <a:ln w="9525">
              <a:noFill/>
            </a:ln>
          </p:spPr>
          <p:txBody>
            <a:bodyPr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grpSp>
      <p:grpSp>
        <p:nvGrpSpPr>
          <p:cNvPr id="9229" name="Group 16"/>
          <p:cNvGrpSpPr/>
          <p:nvPr/>
        </p:nvGrpSpPr>
        <p:grpSpPr>
          <a:xfrm rot="0">
            <a:off x="2799080" y="3240405"/>
            <a:ext cx="422275" cy="399415"/>
            <a:chOff x="0" y="0"/>
            <a:chExt cx="1615" cy="1615"/>
          </a:xfrm>
        </p:grpSpPr>
        <p:sp>
          <p:nvSpPr>
            <p:cNvPr id="9262" name="Oval 17"/>
            <p:cNvSpPr/>
            <p:nvPr/>
          </p:nvSpPr>
          <p:spPr>
            <a:xfrm>
              <a:off x="0" y="0"/>
              <a:ext cx="1615" cy="1615"/>
            </a:xfrm>
            <a:prstGeom prst="ellipse">
              <a:avLst/>
            </a:prstGeom>
            <a:gradFill rotWithShape="true">
              <a:gsLst>
                <a:gs pos="0">
                  <a:srgbClr val="767676"/>
                </a:gs>
                <a:gs pos="50000">
                  <a:srgbClr val="FFFFFF"/>
                </a:gs>
                <a:gs pos="100000">
                  <a:srgbClr val="767676"/>
                </a:gs>
              </a:gsLst>
              <a:lin ang="540000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9263" name="Oval 18"/>
            <p:cNvSpPr/>
            <p:nvPr/>
          </p:nvSpPr>
          <p:spPr>
            <a:xfrm>
              <a:off x="92" y="91"/>
              <a:ext cx="1430" cy="1430"/>
            </a:xfrm>
            <a:prstGeom prst="ellipse">
              <a:avLst/>
            </a:prstGeom>
            <a:gradFill rotWithShape="true">
              <a:gsLst>
                <a:gs pos="0">
                  <a:srgbClr val="FFFFFF"/>
                </a:gs>
                <a:gs pos="50000">
                  <a:srgbClr val="A2A2A2"/>
                </a:gs>
                <a:gs pos="100000">
                  <a:srgbClr val="FFFFFF"/>
                </a:gs>
              </a:gsLst>
              <a:lin ang="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5" name="Oval 19"/>
            <p:cNvSpPr>
              <a:spLocks noChangeArrowheads="true"/>
            </p:cNvSpPr>
            <p:nvPr/>
          </p:nvSpPr>
          <p:spPr bwMode="auto">
            <a:xfrm>
              <a:off x="175" y="175"/>
              <a:ext cx="1265" cy="1265"/>
            </a:xfrm>
            <a:prstGeom prst="ellipse">
              <a:avLst/>
            </a:prstGeom>
            <a:gradFill rotWithShape="true">
              <a:gsLst>
                <a:gs pos="0">
                  <a:srgbClr val="9999FF"/>
                </a:gs>
                <a:gs pos="50000">
                  <a:srgbClr val="FFFFFF"/>
                </a:gs>
                <a:gs pos="100000">
                  <a:srgbClr val="9999FF"/>
                </a:gs>
              </a:gsLst>
              <a:lin ang="18900000" scaled="true"/>
            </a:gradFill>
            <a:ln>
              <a:noFill/>
            </a:ln>
          </p:spPr>
          <p:txBody>
            <a:bodyPr wrap="square"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9265" name="Oval 20"/>
            <p:cNvSpPr/>
            <p:nvPr/>
          </p:nvSpPr>
          <p:spPr>
            <a:xfrm>
              <a:off x="176" y="176"/>
              <a:ext cx="1262" cy="1264"/>
            </a:xfrm>
            <a:prstGeom prst="ellipse">
              <a:avLst/>
            </a:prstGeom>
            <a:gradFill rotWithShape="true">
              <a:gsLst>
                <a:gs pos="0">
                  <a:srgbClr val="000000"/>
                </a:gs>
                <a:gs pos="100000">
                  <a:srgbClr val="48BE67"/>
                </a:gs>
              </a:gsLst>
              <a:lin ang="18900000" scaled="true"/>
              <a:tileRect/>
            </a:gradFill>
            <a:ln w="9525">
              <a:noFill/>
            </a:ln>
          </p:spPr>
          <p:txBody>
            <a:bodyPr wrap="square"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14360" name="Oval 21"/>
            <p:cNvSpPr>
              <a:spLocks noChangeArrowheads="true"/>
            </p:cNvSpPr>
            <p:nvPr/>
          </p:nvSpPr>
          <p:spPr bwMode="auto">
            <a:xfrm>
              <a:off x="256" y="256"/>
              <a:ext cx="1097" cy="1104"/>
            </a:xfrm>
            <a:prstGeom prst="ellipse">
              <a:avLst/>
            </a:prstGeom>
            <a:gradFill rotWithShape="true">
              <a:gsLst>
                <a:gs pos="0">
                  <a:srgbClr val="9999FF"/>
                </a:gs>
                <a:gs pos="50000">
                  <a:srgbClr val="53538A"/>
                </a:gs>
                <a:gs pos="100000">
                  <a:srgbClr val="9999FF"/>
                </a:gs>
              </a:gsLst>
              <a:lin ang="2700000" scaled="true"/>
            </a:gradFill>
            <a:ln>
              <a:noFill/>
            </a:ln>
          </p:spPr>
          <p:txBody>
            <a:bodyPr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9267" name="Oval 22"/>
            <p:cNvSpPr/>
            <p:nvPr/>
          </p:nvSpPr>
          <p:spPr>
            <a:xfrm>
              <a:off x="259" y="259"/>
              <a:ext cx="1096" cy="1098"/>
            </a:xfrm>
            <a:prstGeom prst="ellipse">
              <a:avLst/>
            </a:prstGeom>
            <a:gradFill rotWithShape="true">
              <a:gsLst>
                <a:gs pos="0">
                  <a:srgbClr val="48BE67"/>
                </a:gs>
                <a:gs pos="100000">
                  <a:srgbClr val="235C32"/>
                </a:gs>
              </a:gsLst>
              <a:lin ang="18900000" scaled="true"/>
              <a:tileRect/>
            </a:gradFill>
            <a:ln w="9525">
              <a:noFill/>
            </a:ln>
          </p:spPr>
          <p:txBody>
            <a:bodyPr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grpSp>
      <p:grpSp>
        <p:nvGrpSpPr>
          <p:cNvPr id="9230" name="Group 23"/>
          <p:cNvGrpSpPr/>
          <p:nvPr/>
        </p:nvGrpSpPr>
        <p:grpSpPr>
          <a:xfrm rot="0">
            <a:off x="3153410" y="3959860"/>
            <a:ext cx="422275" cy="399415"/>
            <a:chOff x="0" y="0"/>
            <a:chExt cx="1615" cy="1615"/>
          </a:xfrm>
        </p:grpSpPr>
        <p:sp>
          <p:nvSpPr>
            <p:cNvPr id="9256" name="Oval 24"/>
            <p:cNvSpPr/>
            <p:nvPr/>
          </p:nvSpPr>
          <p:spPr>
            <a:xfrm>
              <a:off x="0" y="0"/>
              <a:ext cx="1615" cy="1615"/>
            </a:xfrm>
            <a:prstGeom prst="ellipse">
              <a:avLst/>
            </a:prstGeom>
            <a:gradFill rotWithShape="true">
              <a:gsLst>
                <a:gs pos="0">
                  <a:srgbClr val="767676"/>
                </a:gs>
                <a:gs pos="50000">
                  <a:srgbClr val="FFFFFF"/>
                </a:gs>
                <a:gs pos="100000">
                  <a:srgbClr val="767676"/>
                </a:gs>
              </a:gsLst>
              <a:lin ang="540000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9257" name="Oval 25"/>
            <p:cNvSpPr/>
            <p:nvPr/>
          </p:nvSpPr>
          <p:spPr>
            <a:xfrm>
              <a:off x="92" y="91"/>
              <a:ext cx="1430" cy="1430"/>
            </a:xfrm>
            <a:prstGeom prst="ellipse">
              <a:avLst/>
            </a:prstGeom>
            <a:gradFill rotWithShape="true">
              <a:gsLst>
                <a:gs pos="0">
                  <a:srgbClr val="FFFFFF"/>
                </a:gs>
                <a:gs pos="50000">
                  <a:srgbClr val="A2A2A2"/>
                </a:gs>
                <a:gs pos="100000">
                  <a:srgbClr val="FFFFFF"/>
                </a:gs>
              </a:gsLst>
              <a:lin ang="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14365" name="Oval 26"/>
            <p:cNvSpPr>
              <a:spLocks noChangeArrowheads="true"/>
            </p:cNvSpPr>
            <p:nvPr/>
          </p:nvSpPr>
          <p:spPr bwMode="auto">
            <a:xfrm>
              <a:off x="175" y="175"/>
              <a:ext cx="1265" cy="1265"/>
            </a:xfrm>
            <a:prstGeom prst="ellipse">
              <a:avLst/>
            </a:prstGeom>
            <a:gradFill rotWithShape="true">
              <a:gsLst>
                <a:gs pos="0">
                  <a:srgbClr val="9999FF"/>
                </a:gs>
                <a:gs pos="50000">
                  <a:srgbClr val="FFFFFF"/>
                </a:gs>
                <a:gs pos="100000">
                  <a:srgbClr val="9999FF"/>
                </a:gs>
              </a:gsLst>
              <a:lin ang="18900000" scaled="true"/>
            </a:gradFill>
            <a:ln>
              <a:noFill/>
            </a:ln>
          </p:spPr>
          <p:txBody>
            <a:bodyPr wrap="square"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9259" name="Oval 27"/>
            <p:cNvSpPr/>
            <p:nvPr/>
          </p:nvSpPr>
          <p:spPr>
            <a:xfrm>
              <a:off x="176" y="176"/>
              <a:ext cx="1262" cy="1264"/>
            </a:xfrm>
            <a:prstGeom prst="ellipse">
              <a:avLst/>
            </a:prstGeom>
            <a:gradFill rotWithShape="true">
              <a:gsLst>
                <a:gs pos="0">
                  <a:srgbClr val="21B3E1"/>
                </a:gs>
                <a:gs pos="100000">
                  <a:srgbClr val="0F5368"/>
                </a:gs>
              </a:gsLst>
              <a:lin ang="5400000" scaled="true"/>
              <a:tileRect/>
            </a:gradFill>
            <a:ln w="9525">
              <a:noFill/>
            </a:ln>
          </p:spPr>
          <p:txBody>
            <a:bodyPr wrap="square"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14367" name="Oval 28"/>
            <p:cNvSpPr>
              <a:spLocks noChangeArrowheads="true"/>
            </p:cNvSpPr>
            <p:nvPr/>
          </p:nvSpPr>
          <p:spPr bwMode="auto">
            <a:xfrm>
              <a:off x="256" y="256"/>
              <a:ext cx="1097" cy="1104"/>
            </a:xfrm>
            <a:prstGeom prst="ellipse">
              <a:avLst/>
            </a:prstGeom>
            <a:gradFill rotWithShape="true">
              <a:gsLst>
                <a:gs pos="0">
                  <a:srgbClr val="9999FF"/>
                </a:gs>
                <a:gs pos="50000">
                  <a:srgbClr val="53538A"/>
                </a:gs>
                <a:gs pos="100000">
                  <a:srgbClr val="9999FF"/>
                </a:gs>
              </a:gsLst>
              <a:lin ang="2700000" scaled="true"/>
            </a:gradFill>
            <a:ln>
              <a:noFill/>
            </a:ln>
          </p:spPr>
          <p:txBody>
            <a:bodyPr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9261" name="Oval 29"/>
            <p:cNvSpPr/>
            <p:nvPr/>
          </p:nvSpPr>
          <p:spPr>
            <a:xfrm>
              <a:off x="259" y="259"/>
              <a:ext cx="1096" cy="1098"/>
            </a:xfrm>
            <a:prstGeom prst="ellipse">
              <a:avLst/>
            </a:prstGeom>
            <a:gradFill rotWithShape="true">
              <a:gsLst>
                <a:gs pos="0">
                  <a:srgbClr val="21B3E1"/>
                </a:gs>
                <a:gs pos="100000">
                  <a:srgbClr val="10576D"/>
                </a:gs>
              </a:gsLst>
              <a:lin ang="18900000" scaled="true"/>
              <a:tileRect/>
            </a:gradFill>
            <a:ln w="9525">
              <a:noFill/>
            </a:ln>
          </p:spPr>
          <p:txBody>
            <a:bodyPr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grpSp>
      <p:grpSp>
        <p:nvGrpSpPr>
          <p:cNvPr id="2" name="组合 1"/>
          <p:cNvGrpSpPr/>
          <p:nvPr/>
        </p:nvGrpSpPr>
        <p:grpSpPr>
          <a:xfrm>
            <a:off x="-2" y="2575"/>
            <a:ext cx="12192002" cy="6851867"/>
            <a:chOff x="-2" y="2575"/>
            <a:chExt cx="12192002" cy="6851867"/>
          </a:xfrm>
        </p:grpSpPr>
        <p:pic>
          <p:nvPicPr>
            <p:cNvPr id="8" name="图片 7"/>
            <p:cNvPicPr>
              <a:picLocks noChangeAspect="true"/>
            </p:cNvPicPr>
            <p:nvPr/>
          </p:nvPicPr>
          <p:blipFill>
            <a:blip r:embed="rId1">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9" name="图片 8"/>
            <p:cNvPicPr>
              <a:picLocks noChangeAspect="true"/>
            </p:cNvPicPr>
            <p:nvPr/>
          </p:nvPicPr>
          <p:blipFill>
            <a:blip r:embed="rId1">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10" name="图片 9"/>
            <p:cNvPicPr>
              <a:picLocks noChangeAspect="true"/>
            </p:cNvPicPr>
            <p:nvPr/>
          </p:nvPicPr>
          <p:blipFill>
            <a:blip r:embed="rId1">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11" name="图片 10"/>
            <p:cNvPicPr>
              <a:picLocks noChangeAspect="true"/>
            </p:cNvPicPr>
            <p:nvPr/>
          </p:nvPicPr>
          <p:blipFill>
            <a:blip r:embed="rId1">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一、智能商业：网络和数据时代的必然</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2" name="文本框 1"/>
          <p:cNvSpPr txBox="true"/>
          <p:nvPr/>
        </p:nvSpPr>
        <p:spPr>
          <a:xfrm>
            <a:off x="1376680" y="1053465"/>
            <a:ext cx="9689465" cy="1014730"/>
          </a:xfrm>
          <a:prstGeom prst="rect">
            <a:avLst/>
          </a:prstGeom>
          <a:noFill/>
        </p:spPr>
        <p:txBody>
          <a:bodyPr wrap="square" rtlCol="0">
            <a:spAutoFit/>
          </a:bodyPr>
          <a:p>
            <a:pPr fontAlgn="auto">
              <a:lnSpc>
                <a:spcPct val="150000"/>
              </a:lnSpc>
            </a:pPr>
            <a:r>
              <a:rPr lang="zh-CN" altLang="en-US" sz="2000">
                <a:latin typeface="微软雅黑" panose="020B0503020204020204" charset="-122"/>
                <a:ea typeface="微软雅黑" panose="020B0503020204020204" charset="-122"/>
              </a:rPr>
              <a:t>在经历剧烈变革和转型的时代，需要有一个</a:t>
            </a:r>
            <a:r>
              <a:rPr lang="zh-CN" altLang="en-US" sz="2000" b="1">
                <a:solidFill>
                  <a:srgbClr val="00B0F0"/>
                </a:solidFill>
                <a:latin typeface="微软雅黑" panose="020B0503020204020204" charset="-122"/>
                <a:ea typeface="微软雅黑" panose="020B0503020204020204" charset="-122"/>
              </a:rPr>
              <a:t>相对长期的展望</a:t>
            </a:r>
            <a:r>
              <a:rPr lang="zh-CN" altLang="en-US" sz="2000">
                <a:latin typeface="微软雅黑" panose="020B0503020204020204" charset="-122"/>
                <a:ea typeface="微软雅黑" panose="020B0503020204020204" charset="-122"/>
              </a:rPr>
              <a:t>，看到下一个</a:t>
            </a:r>
            <a:r>
              <a:rPr lang="en-US" altLang="zh-CN" sz="2000">
                <a:latin typeface="微软雅黑" panose="020B0503020204020204" charset="-122"/>
                <a:ea typeface="微软雅黑" panose="020B0503020204020204" charset="-122"/>
              </a:rPr>
              <a:t>10</a:t>
            </a:r>
            <a:r>
              <a:rPr lang="zh-CN" altLang="en-US" sz="2000">
                <a:latin typeface="微软雅黑" panose="020B0503020204020204" charset="-122"/>
                <a:ea typeface="微软雅黑" panose="020B0503020204020204" charset="-122"/>
              </a:rPr>
              <a:t>年、</a:t>
            </a:r>
            <a:r>
              <a:rPr lang="en-US" altLang="zh-CN" sz="2000">
                <a:latin typeface="微软雅黑" panose="020B0503020204020204" charset="-122"/>
                <a:ea typeface="微软雅黑" panose="020B0503020204020204" charset="-122"/>
              </a:rPr>
              <a:t>20</a:t>
            </a:r>
            <a:r>
              <a:rPr lang="zh-CN" altLang="en-US" sz="2000">
                <a:latin typeface="微软雅黑" panose="020B0503020204020204" charset="-122"/>
                <a:ea typeface="微软雅黑" panose="020B0503020204020204" charset="-122"/>
              </a:rPr>
              <a:t>年、</a:t>
            </a:r>
            <a:r>
              <a:rPr lang="en-US" altLang="zh-CN" sz="2000">
                <a:latin typeface="微软雅黑" panose="020B0503020204020204" charset="-122"/>
                <a:ea typeface="微软雅黑" panose="020B0503020204020204" charset="-122"/>
              </a:rPr>
              <a:t>30</a:t>
            </a:r>
            <a:r>
              <a:rPr lang="zh-CN" altLang="en-US" sz="2000">
                <a:latin typeface="微软雅黑" panose="020B0503020204020204" charset="-122"/>
                <a:ea typeface="微软雅黑" panose="020B0503020204020204" charset="-122"/>
              </a:rPr>
              <a:t>年甚至</a:t>
            </a:r>
            <a:r>
              <a:rPr lang="en-US" altLang="zh-CN" sz="2000">
                <a:latin typeface="微软雅黑" panose="020B0503020204020204" charset="-122"/>
                <a:ea typeface="微软雅黑" panose="020B0503020204020204" charset="-122"/>
              </a:rPr>
              <a:t>50</a:t>
            </a:r>
            <a:r>
              <a:rPr lang="zh-CN" altLang="en-US" sz="2000">
                <a:latin typeface="微软雅黑" panose="020B0503020204020204" charset="-122"/>
                <a:ea typeface="微软雅黑" panose="020B0503020204020204" charset="-122"/>
              </a:rPr>
              <a:t>年的大趋势。目前智能商业变革方兴未艾，机遇与挑战并存。</a:t>
            </a:r>
            <a:endParaRPr lang="zh-CN" altLang="en-US" sz="2000">
              <a:latin typeface="微软雅黑" panose="020B0503020204020204" charset="-122"/>
              <a:ea typeface="微软雅黑" panose="020B0503020204020204" charset="-122"/>
            </a:endParaRPr>
          </a:p>
        </p:txBody>
      </p:sp>
      <p:pic>
        <p:nvPicPr>
          <p:cNvPr id="3" name="图片 2"/>
          <p:cNvPicPr>
            <a:picLocks noChangeAspect="true"/>
          </p:cNvPicPr>
          <p:nvPr/>
        </p:nvPicPr>
        <p:blipFill>
          <a:blip r:embed="rId4"/>
          <a:stretch>
            <a:fillRect/>
          </a:stretch>
        </p:blipFill>
        <p:spPr>
          <a:xfrm>
            <a:off x="1376680" y="2401570"/>
            <a:ext cx="5506720" cy="4057650"/>
          </a:xfrm>
          <a:prstGeom prst="rect">
            <a:avLst/>
          </a:prstGeom>
        </p:spPr>
      </p:pic>
      <p:sp>
        <p:nvSpPr>
          <p:cNvPr id="4" name="文本框 3"/>
          <p:cNvSpPr txBox="true"/>
          <p:nvPr/>
        </p:nvSpPr>
        <p:spPr>
          <a:xfrm>
            <a:off x="7179310" y="2722880"/>
            <a:ext cx="4554220" cy="3415030"/>
          </a:xfrm>
          <a:prstGeom prst="rect">
            <a:avLst/>
          </a:prstGeom>
          <a:noFill/>
        </p:spPr>
        <p:txBody>
          <a:bodyPr wrap="square" rtlCol="0">
            <a:spAutoFit/>
          </a:bodyPr>
          <a:p>
            <a:pPr marL="285750" indent="-285750" algn="just" fontAlgn="auto">
              <a:lnSpc>
                <a:spcPct val="150000"/>
              </a:lnSpc>
              <a:buFont typeface="Arial" panose="020B0604020202020204" pitchFamily="34" charset="0"/>
              <a:buChar char="•"/>
            </a:pPr>
            <a:r>
              <a:rPr lang="en-US">
                <a:latin typeface="微软雅黑" panose="020B0503020204020204" charset="-122"/>
                <a:ea typeface="微软雅黑" panose="020B0503020204020204" charset="-122"/>
              </a:rPr>
              <a:t>20</a:t>
            </a:r>
            <a:r>
              <a:rPr lang="zh-CN" altLang="en-US">
                <a:latin typeface="微软雅黑" panose="020B0503020204020204" charset="-122"/>
                <a:ea typeface="微软雅黑" panose="020B0503020204020204" charset="-122"/>
              </a:rPr>
              <a:t>年间只有微软和埃克森美孚一直留在榜单；</a:t>
            </a:r>
            <a:endParaRPr lang="zh-CN" altLang="en-US">
              <a:latin typeface="微软雅黑" panose="020B0503020204020204" charset="-122"/>
              <a:ea typeface="微软雅黑" panose="020B0503020204020204" charset="-122"/>
            </a:endParaRPr>
          </a:p>
          <a:p>
            <a:pPr marL="285750" indent="-285750" algn="just" fontAlgn="auto">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rPr>
              <a:t>从</a:t>
            </a:r>
            <a:r>
              <a:rPr lang="en-US" altLang="zh-CN">
                <a:latin typeface="微软雅黑" panose="020B0503020204020204" charset="-122"/>
                <a:ea typeface="微软雅黑" panose="020B0503020204020204" charset="-122"/>
              </a:rPr>
              <a:t>2007</a:t>
            </a:r>
            <a:r>
              <a:rPr lang="zh-CN" altLang="en-US">
                <a:latin typeface="微软雅黑" panose="020B0503020204020204" charset="-122"/>
                <a:ea typeface="微软雅黑" panose="020B0503020204020204" charset="-122"/>
              </a:rPr>
              <a:t>到</a:t>
            </a:r>
            <a:r>
              <a:rPr lang="en-US" altLang="zh-CN">
                <a:latin typeface="微软雅黑" panose="020B0503020204020204" charset="-122"/>
                <a:ea typeface="微软雅黑" panose="020B0503020204020204" charset="-122"/>
              </a:rPr>
              <a:t>2017</a:t>
            </a:r>
            <a:r>
              <a:rPr lang="zh-CN" altLang="en-US">
                <a:latin typeface="微软雅黑" panose="020B0503020204020204" charset="-122"/>
                <a:ea typeface="微软雅黑" panose="020B0503020204020204" charset="-122"/>
              </a:rPr>
              <a:t>的</a:t>
            </a:r>
            <a:r>
              <a:rPr lang="en-US" altLang="zh-CN">
                <a:latin typeface="微软雅黑" panose="020B0503020204020204" charset="-122"/>
                <a:ea typeface="微软雅黑" panose="020B0503020204020204" charset="-122"/>
              </a:rPr>
              <a:t>10</a:t>
            </a:r>
            <a:r>
              <a:rPr lang="zh-CN" altLang="en-US">
                <a:latin typeface="微软雅黑" panose="020B0503020204020204" charset="-122"/>
                <a:ea typeface="微软雅黑" panose="020B0503020204020204" charset="-122"/>
              </a:rPr>
              <a:t>年间，除上述两家公司，其他公司都是首次上榜；</a:t>
            </a:r>
            <a:endParaRPr lang="zh-CN" altLang="en-US">
              <a:latin typeface="微软雅黑" panose="020B0503020204020204" charset="-122"/>
              <a:ea typeface="微软雅黑" panose="020B0503020204020204" charset="-122"/>
            </a:endParaRPr>
          </a:p>
          <a:p>
            <a:pPr marL="285750" indent="-285750" algn="just" fontAlgn="auto">
              <a:lnSpc>
                <a:spcPct val="150000"/>
              </a:lnSpc>
              <a:buFont typeface="Arial" panose="020B0604020202020204" pitchFamily="34" charset="0"/>
              <a:buChar char="•"/>
            </a:pPr>
            <a:r>
              <a:rPr lang="en-US" altLang="zh-CN">
                <a:latin typeface="微软雅黑" panose="020B0503020204020204" charset="-122"/>
                <a:ea typeface="微软雅黑" panose="020B0503020204020204" charset="-122"/>
              </a:rPr>
              <a:t>6</a:t>
            </a:r>
            <a:r>
              <a:rPr lang="zh-CN" altLang="en-US">
                <a:latin typeface="微软雅黑" panose="020B0503020204020204" charset="-122"/>
                <a:ea typeface="微软雅黑" panose="020B0503020204020204" charset="-122"/>
              </a:rPr>
              <a:t>家</a:t>
            </a:r>
            <a:r>
              <a:rPr lang="zh-CN" altLang="en-US" b="1">
                <a:solidFill>
                  <a:srgbClr val="00B0F0"/>
                </a:solidFill>
                <a:latin typeface="微软雅黑" panose="020B0503020204020204" charset="-122"/>
                <a:ea typeface="微软雅黑" panose="020B0503020204020204" charset="-122"/>
              </a:rPr>
              <a:t>互联网公司</a:t>
            </a:r>
            <a:r>
              <a:rPr lang="zh-CN" altLang="en-US">
                <a:latin typeface="微软雅黑" panose="020B0503020204020204" charset="-122"/>
                <a:ea typeface="微软雅黑" panose="020B0503020204020204" charset="-122"/>
              </a:rPr>
              <a:t>从</a:t>
            </a:r>
            <a:r>
              <a:rPr lang="en-US" altLang="zh-CN">
                <a:latin typeface="微软雅黑" panose="020B0503020204020204" charset="-122"/>
                <a:ea typeface="微软雅黑" panose="020B0503020204020204" charset="-122"/>
              </a:rPr>
              <a:t>10</a:t>
            </a:r>
            <a:r>
              <a:rPr lang="zh-CN" altLang="en-US">
                <a:latin typeface="微软雅黑" panose="020B0503020204020204" charset="-122"/>
                <a:ea typeface="微软雅黑" panose="020B0503020204020204" charset="-122"/>
              </a:rPr>
              <a:t>年前的默默无闻发展为市值超</a:t>
            </a:r>
            <a:r>
              <a:rPr lang="en-US" altLang="zh-CN">
                <a:latin typeface="微软雅黑" panose="020B0503020204020204" charset="-122"/>
                <a:ea typeface="微软雅黑" panose="020B0503020204020204" charset="-122"/>
              </a:rPr>
              <a:t>5000</a:t>
            </a:r>
            <a:r>
              <a:rPr lang="zh-CN" altLang="en-US">
                <a:latin typeface="微软雅黑" panose="020B0503020204020204" charset="-122"/>
                <a:ea typeface="微软雅黑" panose="020B0503020204020204" charset="-122"/>
              </a:rPr>
              <a:t>亿美元；</a:t>
            </a:r>
            <a:endParaRPr lang="zh-CN" altLang="en-US">
              <a:latin typeface="微软雅黑" panose="020B0503020204020204" charset="-122"/>
              <a:ea typeface="微软雅黑" panose="020B0503020204020204" charset="-122"/>
            </a:endParaRPr>
          </a:p>
          <a:p>
            <a:pPr marL="285750" indent="-285750" algn="just" fontAlgn="auto">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rPr>
              <a:t>这些互联网公司抓住了三个重要的创新方向并实现巨大突破。</a:t>
            </a:r>
            <a:endParaRPr lang="zh-CN" altLang="en-US">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智能商业的三个创新方向：在线化</a:t>
            </a:r>
            <a:endParaRPr lang="zh-CN" altLang="en-US" sz="3200" dirty="0">
              <a:solidFill>
                <a:schemeClr val="bg1"/>
              </a:solidFill>
              <a:latin typeface="微软雅黑" panose="020B0503020204020204" charset="-122"/>
              <a:ea typeface="微软雅黑" panose="020B0503020204020204" charset="-122"/>
              <a:sym typeface="+mn-ea"/>
            </a:endParaRPr>
          </a:p>
        </p:txBody>
      </p:sp>
      <p:pic>
        <p:nvPicPr>
          <p:cNvPr id="2" name="图片 1"/>
          <p:cNvPicPr>
            <a:picLocks noChangeAspect="true"/>
          </p:cNvPicPr>
          <p:nvPr/>
        </p:nvPicPr>
        <p:blipFill>
          <a:blip r:embed="rId4"/>
          <a:srcRect l="8233" t="26044" r="11456" b="10978"/>
          <a:stretch>
            <a:fillRect/>
          </a:stretch>
        </p:blipFill>
        <p:spPr>
          <a:xfrm>
            <a:off x="3893185" y="2078990"/>
            <a:ext cx="4589780" cy="2699385"/>
          </a:xfrm>
          <a:prstGeom prst="rect">
            <a:avLst/>
          </a:prstGeom>
        </p:spPr>
      </p:pic>
      <p:sp>
        <p:nvSpPr>
          <p:cNvPr id="3" name="文本框 2"/>
          <p:cNvSpPr txBox="true"/>
          <p:nvPr/>
        </p:nvSpPr>
        <p:spPr>
          <a:xfrm>
            <a:off x="772795" y="1045210"/>
            <a:ext cx="10645775" cy="553085"/>
          </a:xfrm>
          <a:prstGeom prst="rect">
            <a:avLst/>
          </a:prstGeom>
          <a:noFill/>
        </p:spPr>
        <p:txBody>
          <a:bodyPr wrap="square" rtlCol="0">
            <a:spAutoFit/>
          </a:bodyPr>
          <a:p>
            <a:pPr fontAlgn="auto">
              <a:lnSpc>
                <a:spcPct val="150000"/>
              </a:lnSpc>
            </a:pPr>
            <a:r>
              <a:rPr lang="zh-CN" sz="2000">
                <a:latin typeface="微软雅黑" panose="020B0503020204020204" charset="-122"/>
                <a:ea typeface="微软雅黑" panose="020B0503020204020204" charset="-122"/>
              </a:rPr>
              <a:t>只有联网才能在线，懂得将物理世界转换</a:t>
            </a:r>
            <a:r>
              <a:rPr lang="zh-CN" sz="2000" b="1">
                <a:solidFill>
                  <a:srgbClr val="00B0F0"/>
                </a:solidFill>
                <a:latin typeface="微软雅黑" panose="020B0503020204020204" charset="-122"/>
                <a:ea typeface="微软雅黑" panose="020B0503020204020204" charset="-122"/>
              </a:rPr>
              <a:t>映射</a:t>
            </a:r>
            <a:r>
              <a:rPr lang="zh-CN" sz="2000">
                <a:latin typeface="微软雅黑" panose="020B0503020204020204" charset="-122"/>
                <a:ea typeface="微软雅黑" panose="020B0503020204020204" charset="-122"/>
              </a:rPr>
              <a:t>到互联网上的虚拟世界中，才有立足时代的根基</a:t>
            </a:r>
            <a:r>
              <a:rPr lang="zh-CN" altLang="en-US" sz="2000">
                <a:latin typeface="微软雅黑" panose="020B0503020204020204" charset="-122"/>
                <a:ea typeface="微软雅黑" panose="020B0503020204020204" charset="-122"/>
              </a:rPr>
              <a:t>。</a:t>
            </a:r>
            <a:endParaRPr lang="zh-CN" altLang="en-US" sz="2000">
              <a:latin typeface="微软雅黑" panose="020B0503020204020204" charset="-122"/>
              <a:ea typeface="微软雅黑" panose="020B0503020204020204" charset="-122"/>
            </a:endParaRPr>
          </a:p>
        </p:txBody>
      </p:sp>
      <p:pic>
        <p:nvPicPr>
          <p:cNvPr id="4" name="图片 3"/>
          <p:cNvPicPr>
            <a:picLocks noChangeAspect="true"/>
          </p:cNvPicPr>
          <p:nvPr/>
        </p:nvPicPr>
        <p:blipFill>
          <a:blip r:embed="rId5"/>
          <a:srcRect l="-708" t="2096" b="4167"/>
          <a:stretch>
            <a:fillRect/>
          </a:stretch>
        </p:blipFill>
        <p:spPr>
          <a:xfrm>
            <a:off x="581660" y="2292985"/>
            <a:ext cx="2440305" cy="2271395"/>
          </a:xfrm>
          <a:prstGeom prst="rect">
            <a:avLst/>
          </a:prstGeom>
        </p:spPr>
      </p:pic>
      <p:sp>
        <p:nvSpPr>
          <p:cNvPr id="5" name="文本框 4"/>
          <p:cNvSpPr txBox="true"/>
          <p:nvPr/>
        </p:nvSpPr>
        <p:spPr>
          <a:xfrm>
            <a:off x="314325" y="5136515"/>
            <a:ext cx="4554220" cy="1337945"/>
          </a:xfrm>
          <a:prstGeom prst="rect">
            <a:avLst/>
          </a:prstGeom>
          <a:noFill/>
        </p:spPr>
        <p:txBody>
          <a:bodyPr wrap="square" rtlCol="0">
            <a:spAutoFit/>
          </a:bodyPr>
          <a:p>
            <a:pPr indent="0" algn="just" fontAlgn="auto">
              <a:lnSpc>
                <a:spcPct val="150000"/>
              </a:lnSpc>
              <a:buFont typeface="Arial" panose="020B0604020202020204" pitchFamily="34" charset="0"/>
              <a:buNone/>
            </a:pPr>
            <a:r>
              <a:rPr lang="en-US" altLang="zh-CN">
                <a:latin typeface="微软雅黑" panose="020B0503020204020204" charset="-122"/>
                <a:ea typeface="微软雅黑" panose="020B0503020204020204" charset="-122"/>
              </a:rPr>
              <a:t>1996</a:t>
            </a:r>
            <a:r>
              <a:rPr lang="zh-CN" altLang="en-US">
                <a:latin typeface="微软雅黑" panose="020B0503020204020204" charset="-122"/>
                <a:ea typeface="微软雅黑" panose="020B0503020204020204" charset="-122"/>
              </a:rPr>
              <a:t>年微软力推</a:t>
            </a:r>
            <a:r>
              <a:rPr lang="en-US" altLang="zh-CN">
                <a:latin typeface="微软雅黑" panose="020B0503020204020204" charset="-122"/>
                <a:ea typeface="微软雅黑" panose="020B0503020204020204" charset="-122"/>
              </a:rPr>
              <a:t>IE</a:t>
            </a:r>
            <a:r>
              <a:rPr lang="zh-CN" altLang="en-US">
                <a:latin typeface="微软雅黑" panose="020B0503020204020204" charset="-122"/>
                <a:ea typeface="微软雅黑" panose="020B0503020204020204" charset="-122"/>
              </a:rPr>
              <a:t>浏览器，战胜网景，夺去了</a:t>
            </a:r>
            <a:r>
              <a:rPr lang="zh-CN" altLang="en-US" b="1">
                <a:solidFill>
                  <a:srgbClr val="00B0F0"/>
                </a:solidFill>
                <a:latin typeface="微软雅黑" panose="020B0503020204020204" charset="-122"/>
                <a:ea typeface="微软雅黑" panose="020B0503020204020204" charset="-122"/>
              </a:rPr>
              <a:t>互联网时代的入口</a:t>
            </a:r>
            <a:r>
              <a:rPr lang="zh-CN" altLang="en-US">
                <a:latin typeface="微软雅黑" panose="020B0503020204020204" charset="-122"/>
                <a:ea typeface="微软雅黑" panose="020B0503020204020204" charset="-122"/>
              </a:rPr>
              <a:t>，并在此基础上衍生出了搜索等产品。</a:t>
            </a:r>
            <a:endParaRPr lang="zh-CN" altLang="en-US">
              <a:latin typeface="微软雅黑" panose="020B0503020204020204" charset="-122"/>
              <a:ea typeface="微软雅黑" panose="020B0503020204020204" charset="-122"/>
            </a:endParaRPr>
          </a:p>
        </p:txBody>
      </p:sp>
      <p:pic>
        <p:nvPicPr>
          <p:cNvPr id="7" name="图片 6"/>
          <p:cNvPicPr>
            <a:picLocks noChangeAspect="true"/>
          </p:cNvPicPr>
          <p:nvPr/>
        </p:nvPicPr>
        <p:blipFill>
          <a:blip r:embed="rId6"/>
          <a:srcRect l="41506" t="31524" r="41778" b="31069"/>
          <a:stretch>
            <a:fillRect/>
          </a:stretch>
        </p:blipFill>
        <p:spPr>
          <a:xfrm>
            <a:off x="9406890" y="2169160"/>
            <a:ext cx="1910715" cy="2244725"/>
          </a:xfrm>
          <a:prstGeom prst="rect">
            <a:avLst/>
          </a:prstGeom>
        </p:spPr>
      </p:pic>
      <p:sp>
        <p:nvSpPr>
          <p:cNvPr id="8" name="文本框 7"/>
          <p:cNvSpPr txBox="true"/>
          <p:nvPr/>
        </p:nvSpPr>
        <p:spPr>
          <a:xfrm>
            <a:off x="7489825" y="5254625"/>
            <a:ext cx="4554220" cy="1337945"/>
          </a:xfrm>
          <a:prstGeom prst="rect">
            <a:avLst/>
          </a:prstGeom>
          <a:noFill/>
        </p:spPr>
        <p:txBody>
          <a:bodyPr wrap="square" rtlCol="0">
            <a:spAutoFit/>
          </a:bodyPr>
          <a:p>
            <a:pPr indent="0" algn="just" fontAlgn="auto">
              <a:lnSpc>
                <a:spcPct val="150000"/>
              </a:lnSpc>
              <a:buFont typeface="Arial" panose="020B0604020202020204" pitchFamily="34" charset="0"/>
              <a:buNone/>
            </a:pPr>
            <a:r>
              <a:rPr lang="zh-CN">
                <a:latin typeface="微软雅黑" panose="020B0503020204020204" charset="-122"/>
                <a:ea typeface="微软雅黑" panose="020B0503020204020204" charset="-122"/>
              </a:rPr>
              <a:t>苹果凭借智能手机</a:t>
            </a:r>
            <a:r>
              <a:rPr lang="en-US" altLang="zh-CN">
                <a:latin typeface="微软雅黑" panose="020B0503020204020204" charset="-122"/>
                <a:ea typeface="微软雅黑" panose="020B0503020204020204" charset="-122"/>
              </a:rPr>
              <a:t>Iphone</a:t>
            </a:r>
            <a:r>
              <a:rPr lang="zh-CN" altLang="en-US">
                <a:latin typeface="微软雅黑" panose="020B0503020204020204" charset="-122"/>
                <a:ea typeface="微软雅黑" panose="020B0503020204020204" charset="-122"/>
              </a:rPr>
              <a:t>开创了</a:t>
            </a:r>
            <a:r>
              <a:rPr lang="zh-CN" altLang="en-US" b="1">
                <a:solidFill>
                  <a:srgbClr val="00B0F0"/>
                </a:solidFill>
                <a:latin typeface="微软雅黑" panose="020B0503020204020204" charset="-122"/>
                <a:ea typeface="微软雅黑" panose="020B0503020204020204" charset="-122"/>
              </a:rPr>
              <a:t>移动互联网时代</a:t>
            </a:r>
            <a:r>
              <a:rPr lang="zh-CN" altLang="en-US">
                <a:latin typeface="微软雅黑" panose="020B0503020204020204" charset="-122"/>
                <a:ea typeface="微软雅黑" panose="020B0503020204020204" charset="-122"/>
              </a:rPr>
              <a:t>，发展成为集硬件、软件、服务和生态于一体的互联网大企业。</a:t>
            </a:r>
            <a:endParaRPr lang="zh-CN" altLang="en-US">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智能商业的三个创新方向：智能化</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2" name="文本框 1"/>
          <p:cNvSpPr txBox="true"/>
          <p:nvPr/>
        </p:nvSpPr>
        <p:spPr>
          <a:xfrm>
            <a:off x="1376680" y="1053465"/>
            <a:ext cx="8228965" cy="553085"/>
          </a:xfrm>
          <a:prstGeom prst="rect">
            <a:avLst/>
          </a:prstGeom>
          <a:noFill/>
        </p:spPr>
        <p:txBody>
          <a:bodyPr wrap="square" rtlCol="0">
            <a:spAutoFit/>
          </a:bodyPr>
          <a:p>
            <a:pPr fontAlgn="auto">
              <a:lnSpc>
                <a:spcPct val="150000"/>
              </a:lnSpc>
            </a:pPr>
            <a:r>
              <a:rPr lang="zh-CN" sz="2000">
                <a:latin typeface="微软雅黑" panose="020B0503020204020204" charset="-122"/>
                <a:ea typeface="微软雅黑" panose="020B0503020204020204" charset="-122"/>
              </a:rPr>
              <a:t>现在是数据的时代，算法的时代，数据和算法构成了智能的基本要素。</a:t>
            </a:r>
            <a:endParaRPr lang="zh-CN" altLang="en-US" sz="2000">
              <a:latin typeface="微软雅黑" panose="020B0503020204020204" charset="-122"/>
              <a:ea typeface="微软雅黑" panose="020B0503020204020204" charset="-122"/>
            </a:endParaRPr>
          </a:p>
        </p:txBody>
      </p:sp>
      <p:pic>
        <p:nvPicPr>
          <p:cNvPr id="4" name="图片 3"/>
          <p:cNvPicPr>
            <a:picLocks noChangeAspect="true"/>
          </p:cNvPicPr>
          <p:nvPr/>
        </p:nvPicPr>
        <p:blipFill>
          <a:blip r:embed="rId4"/>
          <a:stretch>
            <a:fillRect/>
          </a:stretch>
        </p:blipFill>
        <p:spPr>
          <a:xfrm>
            <a:off x="1162050" y="2340610"/>
            <a:ext cx="4021455" cy="1649730"/>
          </a:xfrm>
          <a:prstGeom prst="rect">
            <a:avLst/>
          </a:prstGeom>
        </p:spPr>
      </p:pic>
      <p:sp>
        <p:nvSpPr>
          <p:cNvPr id="5" name="文本框 4"/>
          <p:cNvSpPr txBox="true"/>
          <p:nvPr/>
        </p:nvSpPr>
        <p:spPr>
          <a:xfrm>
            <a:off x="629285" y="4725035"/>
            <a:ext cx="4796790" cy="1337945"/>
          </a:xfrm>
          <a:prstGeom prst="rect">
            <a:avLst/>
          </a:prstGeom>
          <a:noFill/>
        </p:spPr>
        <p:txBody>
          <a:bodyPr wrap="square" rtlCol="0">
            <a:spAutoFit/>
          </a:bodyPr>
          <a:p>
            <a:pPr indent="0" algn="just" fontAlgn="auto">
              <a:lnSpc>
                <a:spcPct val="150000"/>
              </a:lnSpc>
              <a:buFont typeface="Arial" panose="020B0604020202020204" pitchFamily="34" charset="0"/>
              <a:buNone/>
            </a:pPr>
            <a:r>
              <a:rPr lang="zh-CN" b="1">
                <a:solidFill>
                  <a:srgbClr val="00B0F0"/>
                </a:solidFill>
                <a:latin typeface="微软雅黑" panose="020B0503020204020204" charset="-122"/>
                <a:ea typeface="微软雅黑" panose="020B0503020204020204" charset="-122"/>
              </a:rPr>
              <a:t>搜索</a:t>
            </a:r>
            <a:r>
              <a:rPr lang="zh-CN">
                <a:latin typeface="微软雅黑" panose="020B0503020204020204" charset="-122"/>
                <a:ea typeface="微软雅黑" panose="020B0503020204020204" charset="-122"/>
              </a:rPr>
              <a:t>是第一款大规模商业应用的智能服务，任何人在搜索框输入一个关键词，就能让全世界的知识为你服务，在秒级时间内获得结果。</a:t>
            </a:r>
            <a:endParaRPr lang="zh-CN">
              <a:latin typeface="微软雅黑" panose="020B0503020204020204" charset="-122"/>
              <a:ea typeface="微软雅黑" panose="020B0503020204020204" charset="-122"/>
            </a:endParaRPr>
          </a:p>
        </p:txBody>
      </p:sp>
      <p:pic>
        <p:nvPicPr>
          <p:cNvPr id="6" name="图片 5"/>
          <p:cNvPicPr>
            <a:picLocks noChangeAspect="true"/>
          </p:cNvPicPr>
          <p:nvPr/>
        </p:nvPicPr>
        <p:blipFill>
          <a:blip r:embed="rId5"/>
          <a:srcRect l="7240" t="22552"/>
          <a:stretch>
            <a:fillRect/>
          </a:stretch>
        </p:blipFill>
        <p:spPr>
          <a:xfrm>
            <a:off x="8225790" y="2108835"/>
            <a:ext cx="2686050" cy="2242820"/>
          </a:xfrm>
          <a:prstGeom prst="rect">
            <a:avLst/>
          </a:prstGeom>
        </p:spPr>
      </p:pic>
      <p:sp>
        <p:nvSpPr>
          <p:cNvPr id="7" name="文本框 6"/>
          <p:cNvSpPr txBox="true"/>
          <p:nvPr/>
        </p:nvSpPr>
        <p:spPr>
          <a:xfrm>
            <a:off x="6751320" y="4725035"/>
            <a:ext cx="4796790" cy="1337945"/>
          </a:xfrm>
          <a:prstGeom prst="rect">
            <a:avLst/>
          </a:prstGeom>
          <a:noFill/>
        </p:spPr>
        <p:txBody>
          <a:bodyPr wrap="square" rtlCol="0">
            <a:spAutoFit/>
          </a:bodyPr>
          <a:p>
            <a:pPr indent="0" algn="just" fontAlgn="auto">
              <a:lnSpc>
                <a:spcPct val="150000"/>
              </a:lnSpc>
              <a:buFont typeface="Arial" panose="020B0604020202020204" pitchFamily="34" charset="0"/>
              <a:buNone/>
            </a:pPr>
            <a:r>
              <a:rPr lang="zh-CN" b="1">
                <a:solidFill>
                  <a:srgbClr val="00B0F0"/>
                </a:solidFill>
                <a:latin typeface="微软雅黑" panose="020B0503020204020204" charset="-122"/>
                <a:ea typeface="微软雅黑" panose="020B0503020204020204" charset="-122"/>
              </a:rPr>
              <a:t>推荐</a:t>
            </a:r>
            <a:r>
              <a:rPr lang="zh-CN">
                <a:latin typeface="微软雅黑" panose="020B0503020204020204" charset="-122"/>
                <a:ea typeface="微软雅黑" panose="020B0503020204020204" charset="-122"/>
              </a:rPr>
              <a:t>是智能服务的第二个核心产品，亚马逊是这一领域的开山鼻祖，这是它能够在营销端获得巨大突破的重要基础。</a:t>
            </a:r>
            <a:endParaRPr lang="zh-CN">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智能商业的三个创新方向：网络化</a:t>
            </a:r>
            <a:endParaRPr lang="zh-CN" altLang="en-US" sz="3200" dirty="0">
              <a:solidFill>
                <a:schemeClr val="bg1"/>
              </a:solidFill>
              <a:latin typeface="微软雅黑" panose="020B0503020204020204" charset="-122"/>
              <a:ea typeface="微软雅黑" panose="020B0503020204020204" charset="-122"/>
              <a:sym typeface="+mn-ea"/>
            </a:endParaRPr>
          </a:p>
        </p:txBody>
      </p:sp>
      <p:pic>
        <p:nvPicPr>
          <p:cNvPr id="2" name="图片 1"/>
          <p:cNvPicPr>
            <a:picLocks noChangeAspect="true"/>
          </p:cNvPicPr>
          <p:nvPr/>
        </p:nvPicPr>
        <p:blipFill>
          <a:blip r:embed="rId4"/>
          <a:stretch>
            <a:fillRect/>
          </a:stretch>
        </p:blipFill>
        <p:spPr>
          <a:xfrm>
            <a:off x="882015" y="1318260"/>
            <a:ext cx="1914525" cy="2390775"/>
          </a:xfrm>
          <a:prstGeom prst="rect">
            <a:avLst/>
          </a:prstGeom>
        </p:spPr>
      </p:pic>
      <p:pic>
        <p:nvPicPr>
          <p:cNvPr id="4" name="图片 3"/>
          <p:cNvPicPr>
            <a:picLocks noChangeAspect="true"/>
          </p:cNvPicPr>
          <p:nvPr/>
        </p:nvPicPr>
        <p:blipFill>
          <a:blip r:embed="rId5"/>
          <a:stretch>
            <a:fillRect/>
          </a:stretch>
        </p:blipFill>
        <p:spPr>
          <a:xfrm>
            <a:off x="8237855" y="1426845"/>
            <a:ext cx="3431540" cy="1430020"/>
          </a:xfrm>
          <a:prstGeom prst="rect">
            <a:avLst/>
          </a:prstGeom>
        </p:spPr>
      </p:pic>
      <p:sp>
        <p:nvSpPr>
          <p:cNvPr id="5" name="文本框 4"/>
          <p:cNvSpPr txBox="true"/>
          <p:nvPr/>
        </p:nvSpPr>
        <p:spPr>
          <a:xfrm>
            <a:off x="436245" y="4196080"/>
            <a:ext cx="3201035" cy="1337945"/>
          </a:xfrm>
          <a:prstGeom prst="rect">
            <a:avLst/>
          </a:prstGeom>
          <a:noFill/>
        </p:spPr>
        <p:txBody>
          <a:bodyPr wrap="square" rtlCol="0">
            <a:spAutoFit/>
          </a:bodyPr>
          <a:p>
            <a:pPr indent="0" algn="just" fontAlgn="auto">
              <a:lnSpc>
                <a:spcPct val="150000"/>
              </a:lnSpc>
              <a:buFont typeface="Arial" panose="020B0604020202020204" pitchFamily="34" charset="0"/>
              <a:buNone/>
            </a:pPr>
            <a:r>
              <a:rPr lang="zh-CN">
                <a:latin typeface="微软雅黑" panose="020B0503020204020204" charset="-122"/>
                <a:ea typeface="微软雅黑" panose="020B0503020204020204" charset="-122"/>
              </a:rPr>
              <a:t>谷歌最赚钱的广告系统是一个由千万级小广告主和千万级的网站所组成的高效生态网络。</a:t>
            </a:r>
            <a:endParaRPr lang="zh-CN">
              <a:latin typeface="微软雅黑" panose="020B0503020204020204" charset="-122"/>
              <a:ea typeface="微软雅黑" panose="020B0503020204020204" charset="-122"/>
            </a:endParaRPr>
          </a:p>
        </p:txBody>
      </p:sp>
      <p:pic>
        <p:nvPicPr>
          <p:cNvPr id="6" name="图片 5"/>
          <p:cNvPicPr>
            <a:picLocks noChangeAspect="true"/>
          </p:cNvPicPr>
          <p:nvPr/>
        </p:nvPicPr>
        <p:blipFill>
          <a:blip r:embed="rId6"/>
          <a:stretch>
            <a:fillRect/>
          </a:stretch>
        </p:blipFill>
        <p:spPr>
          <a:xfrm>
            <a:off x="4111625" y="1718310"/>
            <a:ext cx="3495675" cy="1304925"/>
          </a:xfrm>
          <a:prstGeom prst="rect">
            <a:avLst/>
          </a:prstGeom>
        </p:spPr>
      </p:pic>
      <p:sp>
        <p:nvSpPr>
          <p:cNvPr id="7" name="文本框 6"/>
          <p:cNvSpPr txBox="true"/>
          <p:nvPr/>
        </p:nvSpPr>
        <p:spPr>
          <a:xfrm>
            <a:off x="4111625" y="4196080"/>
            <a:ext cx="3201035" cy="922020"/>
          </a:xfrm>
          <a:prstGeom prst="rect">
            <a:avLst/>
          </a:prstGeom>
          <a:noFill/>
        </p:spPr>
        <p:txBody>
          <a:bodyPr wrap="square" rtlCol="0">
            <a:spAutoFit/>
          </a:bodyPr>
          <a:p>
            <a:pPr indent="0" algn="just" fontAlgn="auto">
              <a:lnSpc>
                <a:spcPct val="150000"/>
              </a:lnSpc>
              <a:buFont typeface="Arial" panose="020B0604020202020204" pitchFamily="34" charset="0"/>
              <a:buNone/>
            </a:pPr>
            <a:r>
              <a:rPr lang="en-US" altLang="zh-CN">
                <a:latin typeface="微软雅黑" panose="020B0503020204020204" charset="-122"/>
                <a:ea typeface="微软雅黑" panose="020B0503020204020204" charset="-122"/>
              </a:rPr>
              <a:t>facebook</a:t>
            </a:r>
            <a:r>
              <a:rPr lang="zh-CN" altLang="en-US">
                <a:latin typeface="微软雅黑" panose="020B0503020204020204" charset="-122"/>
                <a:ea typeface="微软雅黑" panose="020B0503020204020204" charset="-122"/>
              </a:rPr>
              <a:t>在社交网络方面走得最远</a:t>
            </a:r>
            <a:r>
              <a:rPr lang="zh-CN">
                <a:latin typeface="微软雅黑" panose="020B0503020204020204" charset="-122"/>
                <a:ea typeface="微软雅黑" panose="020B0503020204020204" charset="-122"/>
              </a:rPr>
              <a:t>。</a:t>
            </a:r>
            <a:endParaRPr lang="zh-CN">
              <a:latin typeface="微软雅黑" panose="020B0503020204020204" charset="-122"/>
              <a:ea typeface="微软雅黑" panose="020B0503020204020204" charset="-122"/>
            </a:endParaRPr>
          </a:p>
        </p:txBody>
      </p:sp>
      <p:sp>
        <p:nvSpPr>
          <p:cNvPr id="8" name="文本框 7"/>
          <p:cNvSpPr txBox="true"/>
          <p:nvPr/>
        </p:nvSpPr>
        <p:spPr>
          <a:xfrm>
            <a:off x="8352790" y="4196080"/>
            <a:ext cx="3201035" cy="1337945"/>
          </a:xfrm>
          <a:prstGeom prst="rect">
            <a:avLst/>
          </a:prstGeom>
          <a:noFill/>
        </p:spPr>
        <p:txBody>
          <a:bodyPr wrap="square" rtlCol="0">
            <a:spAutoFit/>
          </a:bodyPr>
          <a:p>
            <a:pPr indent="0" algn="just" fontAlgn="auto">
              <a:lnSpc>
                <a:spcPct val="150000"/>
              </a:lnSpc>
              <a:buFont typeface="Arial" panose="020B0604020202020204" pitchFamily="34" charset="0"/>
              <a:buNone/>
            </a:pPr>
            <a:r>
              <a:rPr lang="zh-CN">
                <a:latin typeface="微软雅黑" panose="020B0503020204020204" charset="-122"/>
                <a:ea typeface="微软雅黑" panose="020B0503020204020204" charset="-122"/>
              </a:rPr>
              <a:t>淘宝网将网络协同和智能化这两个方面做成了一个紧密结合又相互促进的生态。</a:t>
            </a:r>
            <a:endParaRPr lang="zh-CN">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智能商业的三个创新方向</a:t>
            </a:r>
            <a:endParaRPr lang="zh-CN" altLang="en-US" sz="3200" dirty="0">
              <a:solidFill>
                <a:schemeClr val="bg1"/>
              </a:solidFill>
              <a:latin typeface="微软雅黑" panose="020B0503020204020204" charset="-122"/>
              <a:ea typeface="微软雅黑" panose="020B0503020204020204" charset="-122"/>
              <a:sym typeface="+mn-ea"/>
            </a:endParaRPr>
          </a:p>
        </p:txBody>
      </p:sp>
      <p:pic>
        <p:nvPicPr>
          <p:cNvPr id="2" name="图片 1"/>
          <p:cNvPicPr>
            <a:picLocks noChangeAspect="true"/>
          </p:cNvPicPr>
          <p:nvPr/>
        </p:nvPicPr>
        <p:blipFill>
          <a:blip r:embed="rId4"/>
          <a:stretch>
            <a:fillRect/>
          </a:stretch>
        </p:blipFill>
        <p:spPr>
          <a:xfrm>
            <a:off x="2595245" y="1115695"/>
            <a:ext cx="7001510" cy="4139565"/>
          </a:xfrm>
          <a:prstGeom prst="rect">
            <a:avLst/>
          </a:prstGeom>
        </p:spPr>
      </p:pic>
      <p:sp>
        <p:nvSpPr>
          <p:cNvPr id="3" name="文本框 2"/>
          <p:cNvSpPr txBox="true"/>
          <p:nvPr/>
        </p:nvSpPr>
        <p:spPr>
          <a:xfrm>
            <a:off x="1175385" y="5528945"/>
            <a:ext cx="9689465" cy="1014730"/>
          </a:xfrm>
          <a:prstGeom prst="rect">
            <a:avLst/>
          </a:prstGeom>
          <a:noFill/>
        </p:spPr>
        <p:txBody>
          <a:bodyPr wrap="square" rtlCol="0">
            <a:spAutoFit/>
          </a:bodyPr>
          <a:p>
            <a:pPr fontAlgn="auto">
              <a:lnSpc>
                <a:spcPct val="150000"/>
              </a:lnSpc>
            </a:pPr>
            <a:r>
              <a:rPr lang="zh-CN" sz="2000">
                <a:latin typeface="微软雅黑" panose="020B0503020204020204" charset="-122"/>
                <a:ea typeface="微软雅黑" panose="020B0503020204020204" charset="-122"/>
              </a:rPr>
              <a:t>如今最成功的互联网企业都是在</a:t>
            </a:r>
            <a:r>
              <a:rPr lang="zh-CN" sz="2000" b="1">
                <a:solidFill>
                  <a:srgbClr val="00B0F0"/>
                </a:solidFill>
                <a:latin typeface="微软雅黑" panose="020B0503020204020204" charset="-122"/>
                <a:ea typeface="微软雅黑" panose="020B0503020204020204" charset="-122"/>
              </a:rPr>
              <a:t>在线化</a:t>
            </a:r>
            <a:r>
              <a:rPr lang="zh-CN" sz="2000">
                <a:latin typeface="微软雅黑" panose="020B0503020204020204" charset="-122"/>
                <a:ea typeface="微软雅黑" panose="020B0503020204020204" charset="-122"/>
              </a:rPr>
              <a:t>的基础上，在网络化和智能化方面取得了重大突破。</a:t>
            </a:r>
            <a:r>
              <a:rPr lang="zh-CN" sz="2000" b="1">
                <a:solidFill>
                  <a:srgbClr val="00B0F0"/>
                </a:solidFill>
                <a:latin typeface="微软雅黑" panose="020B0503020204020204" charset="-122"/>
                <a:ea typeface="微软雅黑" panose="020B0503020204020204" charset="-122"/>
              </a:rPr>
              <a:t>请思考今日头条、滴滴、美团分别在哪个维度上实现了突破性创新</a:t>
            </a:r>
            <a:r>
              <a:rPr lang="zh-CN" sz="2000">
                <a:latin typeface="微软雅黑" panose="020B0503020204020204" charset="-122"/>
                <a:ea typeface="微软雅黑" panose="020B0503020204020204" charset="-122"/>
              </a:rPr>
              <a:t>。</a:t>
            </a:r>
            <a:endParaRPr lang="zh-CN"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44B7C0F4-79DB-4F8B-9303-0E098D69D8BE-1">
      <extobjdata type="44B7C0F4-79DB-4F8B-9303-0E098D69D8BE" data="ewogICAiTGFzdFVybCIgOiAiaHR0cDovL3d3dy50b3BzY2FuLmNvbS93cHMvaW5kZXguaHRtbD90ZXh0PWh0dHBzJTNBJTJGJTJGd3d3LnByb2Nlc3Nvbi5jb20lMkZ2aWV3JTJGbGluayUyRjYwYzVhNTczNTY1M2JiN2EzMjQyMzQ1MCZ0ZXh0VHlwZT10ZXh0JnJvdW5kPTAmZ3JhZGllbnRXYXk9MCZmdENvbG9yPSUyM2FiYTAwMCZjb250ZW50PSVFNiU4MCU5RCVFNyVCQiVCNCVFNSVBRiVCQyVFNSU5QiVCRSIsCiAgICJMb2dvIiA6ICIiLAogICAiT3JpZ2luYWxVcmwiIDogImh0dHA6Ly93d3cudG9wc2Nhbi5jb20vd3BzL2luZGV4Lmh0bWwiCn0K"/>
    </extobj>
    <extobj name="44B7C0F4-79DB-4F8B-9303-0E098D69D8BE-2">
      <extobjdata type="44B7C0F4-79DB-4F8B-9303-0E098D69D8BE" data="ewogICAiTGFzdFVybCIgOiAiaHR0cDovL3d3dy50b3BzY2FuLmNvbS93cHMvaW5kZXguaHRtbD90ZXh0PWh0dHBzJTNBJTJGJTJGd3d3LnByb2Nlc3Nvbi5jb20lMkZ2aWV3JTJGbGluayUyRjYxMWY1MTgwZTQwMWZkM2M2NzRiOGEwOSZ0ZXh0VHlwZT10ZXh0JnJvdW5kPTAmZ3JhZGllbnRXYXk9MCZmdENvbG9yPSUyM2FiYTAwMCZjb250ZW50PSVFNiU4MCU5RCVFNyVCQiVCNCVFNSVBRiVCQyVFNSU5QiVCRSIsCiAgICJMb2dvIiA6ICIiLAogICAiT3JpZ2luYWxVcmwiIDogImh0dHA6Ly93d3cudG9wc2Nhbi5jb20vd3BzL2luZGV4Lmh0bWwiCn0K"/>
    </extobj>
  </extobjs>
</s:customData>
</file>

<file path=customXml/itemProps1.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2434</Words>
  <Application>WPS 演示</Application>
  <PresentationFormat>宽屏</PresentationFormat>
  <Paragraphs>133</Paragraphs>
  <Slides>18</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18</vt:i4>
      </vt:variant>
    </vt:vector>
  </HeadingPairs>
  <TitlesOfParts>
    <vt:vector size="28" baseType="lpstr">
      <vt:lpstr>Arial</vt:lpstr>
      <vt:lpstr>宋体</vt:lpstr>
      <vt:lpstr>Wingdings</vt:lpstr>
      <vt:lpstr>微软雅黑</vt:lpstr>
      <vt:lpstr>经典综艺体简</vt:lpstr>
      <vt:lpstr>新宋体</vt:lpstr>
      <vt:lpstr>Wingdings</vt:lpstr>
      <vt:lpstr>Arial Unicode MS</vt:lpstr>
      <vt:lpstr>Arial Black</vt:lpstr>
      <vt:lpstr>Office 主题​​</vt:lpstr>
      <vt:lpstr>PowerPoint 演示文稿</vt:lpstr>
      <vt:lpstr>本部分大纲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zjz</dc:creator>
  <cp:lastModifiedBy>zjz</cp:lastModifiedBy>
  <cp:revision>74</cp:revision>
  <dcterms:created xsi:type="dcterms:W3CDTF">2021-08-23T08:00:40Z</dcterms:created>
  <dcterms:modified xsi:type="dcterms:W3CDTF">2021-08-23T08:00:40Z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2052-11.1.0.9604</vt:lpwstr>
  </property>
</Properties>
</file>